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6" r:id="rId4"/>
    <p:sldId id="269" r:id="rId5"/>
    <p:sldId id="293" r:id="rId6"/>
    <p:sldId id="270" r:id="rId7"/>
    <p:sldId id="289" r:id="rId8"/>
    <p:sldId id="294" r:id="rId9"/>
    <p:sldId id="281" r:id="rId10"/>
    <p:sldId id="291" r:id="rId11"/>
    <p:sldId id="292" r:id="rId12"/>
    <p:sldId id="295" r:id="rId13"/>
    <p:sldId id="284" r:id="rId14"/>
    <p:sldId id="285" r:id="rId15"/>
    <p:sldId id="290" r:id="rId16"/>
    <p:sldId id="286" r:id="rId17"/>
    <p:sldId id="296" r:id="rId18"/>
    <p:sldId id="287" r:id="rId19"/>
    <p:sldId id="288" r:id="rId20"/>
    <p:sldId id="280" r:id="rId21"/>
    <p:sldId id="272" r:id="rId22"/>
    <p:sldId id="264" r:id="rId23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42"/>
    <p:restoredTop sz="83080"/>
  </p:normalViewPr>
  <p:slideViewPr>
    <p:cSldViewPr snapToGrid="0">
      <p:cViewPr varScale="1">
        <p:scale>
          <a:sx n="219" d="100"/>
          <a:sy n="219" d="100"/>
        </p:scale>
        <p:origin x="17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685800" latinLnBrk="0">
      <a:defRPr sz="900">
        <a:latin typeface="+mn-lt"/>
        <a:ea typeface="+mn-ea"/>
        <a:cs typeface="+mn-cs"/>
        <a:sym typeface="等线"/>
      </a:defRPr>
    </a:lvl1pPr>
    <a:lvl2pPr indent="228600" defTabSz="685800" latinLnBrk="0">
      <a:defRPr sz="900">
        <a:latin typeface="+mn-lt"/>
        <a:ea typeface="+mn-ea"/>
        <a:cs typeface="+mn-cs"/>
        <a:sym typeface="等线"/>
      </a:defRPr>
    </a:lvl2pPr>
    <a:lvl3pPr indent="457200" defTabSz="685800" latinLnBrk="0">
      <a:defRPr sz="900">
        <a:latin typeface="+mn-lt"/>
        <a:ea typeface="+mn-ea"/>
        <a:cs typeface="+mn-cs"/>
        <a:sym typeface="等线"/>
      </a:defRPr>
    </a:lvl3pPr>
    <a:lvl4pPr indent="685800" defTabSz="685800" latinLnBrk="0">
      <a:defRPr sz="900">
        <a:latin typeface="+mn-lt"/>
        <a:ea typeface="+mn-ea"/>
        <a:cs typeface="+mn-cs"/>
        <a:sym typeface="等线"/>
      </a:defRPr>
    </a:lvl4pPr>
    <a:lvl5pPr indent="914400" defTabSz="685800" latinLnBrk="0">
      <a:defRPr sz="900">
        <a:latin typeface="+mn-lt"/>
        <a:ea typeface="+mn-ea"/>
        <a:cs typeface="+mn-cs"/>
        <a:sym typeface="等线"/>
      </a:defRPr>
    </a:lvl5pPr>
    <a:lvl6pPr indent="1143000" defTabSz="685800" latinLnBrk="0">
      <a:defRPr sz="900">
        <a:latin typeface="+mn-lt"/>
        <a:ea typeface="+mn-ea"/>
        <a:cs typeface="+mn-cs"/>
        <a:sym typeface="等线"/>
      </a:defRPr>
    </a:lvl6pPr>
    <a:lvl7pPr indent="1371600" defTabSz="685800" latinLnBrk="0">
      <a:defRPr sz="900">
        <a:latin typeface="+mn-lt"/>
        <a:ea typeface="+mn-ea"/>
        <a:cs typeface="+mn-cs"/>
        <a:sym typeface="等线"/>
      </a:defRPr>
    </a:lvl7pPr>
    <a:lvl8pPr indent="1600200" defTabSz="685800" latinLnBrk="0">
      <a:defRPr sz="900">
        <a:latin typeface="+mn-lt"/>
        <a:ea typeface="+mn-ea"/>
        <a:cs typeface="+mn-cs"/>
        <a:sym typeface="等线"/>
      </a:defRPr>
    </a:lvl8pPr>
    <a:lvl9pPr indent="1828800" defTabSz="685800" latinLnBrk="0">
      <a:defRPr sz="900">
        <a:latin typeface="+mn-lt"/>
        <a:ea typeface="+mn-ea"/>
        <a:cs typeface="+mn-cs"/>
        <a:sym typeface="等线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41461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2853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2482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2958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5384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0106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7103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5168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301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2240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94080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1732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143000" y="841771"/>
            <a:ext cx="6858000" cy="1790701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143000" y="2701527"/>
            <a:ext cx="6858000" cy="124182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1800"/>
            </a:lvl1pPr>
            <a:lvl2pPr marL="0" indent="342900" algn="ctr">
              <a:buSzTx/>
              <a:buFontTx/>
              <a:buNone/>
              <a:defRPr sz="1800"/>
            </a:lvl2pPr>
            <a:lvl3pPr marL="0" indent="685800" algn="ctr">
              <a:buSzTx/>
              <a:buFontTx/>
              <a:buNone/>
              <a:defRPr sz="1800"/>
            </a:lvl3pPr>
            <a:lvl4pPr marL="0" indent="1028700" algn="ctr">
              <a:buSzTx/>
              <a:buFontTx/>
              <a:buNone/>
              <a:defRPr sz="1800"/>
            </a:lvl4pPr>
            <a:lvl5pPr marL="0" indent="1371600" algn="ctr">
              <a:buSzTx/>
              <a:buFontTx/>
              <a:buNone/>
              <a:defRPr sz="1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xfrm>
            <a:off x="629841" y="273843"/>
            <a:ext cx="7886701" cy="99417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29841" y="1260871"/>
            <a:ext cx="3868341" cy="617935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1800" b="1"/>
            </a:lvl1pPr>
            <a:lvl2pPr marL="0" indent="342900">
              <a:buSzTx/>
              <a:buFontTx/>
              <a:buNone/>
              <a:defRPr sz="1800" b="1"/>
            </a:lvl2pPr>
            <a:lvl3pPr marL="0" indent="685800">
              <a:buSzTx/>
              <a:buFontTx/>
              <a:buNone/>
              <a:defRPr sz="1800" b="1"/>
            </a:lvl3pPr>
            <a:lvl4pPr marL="0" indent="1028700">
              <a:buSzTx/>
              <a:buFontTx/>
              <a:buNone/>
              <a:defRPr sz="1800" b="1"/>
            </a:lvl4pPr>
            <a:lvl5pPr marL="0" indent="1371600">
              <a:buSzTx/>
              <a:buFontTx/>
              <a:buNone/>
              <a:defRPr sz="18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629149" y="1260871"/>
            <a:ext cx="3887393" cy="617935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1800" b="1"/>
            </a:pPr>
            <a:endParaRPr/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标题文本</a:t>
            </a:r>
          </a:p>
        </p:txBody>
      </p:sp>
      <p:sp>
        <p:nvSpPr>
          <p:cNvPr id="73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3887391" y="740568"/>
            <a:ext cx="4629151" cy="3655221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 marL="538842" indent="-195942">
              <a:defRPr sz="2400"/>
            </a:lvl2pPr>
            <a:lvl3pPr marL="914400" indent="-228600">
              <a:defRPr sz="2400"/>
            </a:lvl3pPr>
            <a:lvl4pPr marL="1303019" indent="-274319">
              <a:defRPr sz="2400"/>
            </a:lvl4pPr>
            <a:lvl5pPr marL="1645920" indent="-274320"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29840" y="1543049"/>
            <a:ext cx="2949180" cy="285869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200"/>
            </a:pPr>
            <a:endParaRPr/>
          </a:p>
        </p:txBody>
      </p:sp>
      <p:sp>
        <p:nvSpPr>
          <p:cNvPr id="7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标题文本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3887391" y="740568"/>
            <a:ext cx="4629151" cy="365522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29841" y="1543050"/>
            <a:ext cx="2949178" cy="285869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200"/>
            </a:lvl1pPr>
            <a:lvl2pPr marL="0" indent="342900">
              <a:buSzTx/>
              <a:buFontTx/>
              <a:buNone/>
              <a:defRPr sz="1200"/>
            </a:lvl2pPr>
            <a:lvl3pPr marL="0" indent="685800">
              <a:buSzTx/>
              <a:buFontTx/>
              <a:buNone/>
              <a:defRPr sz="1200"/>
            </a:lvl3pPr>
            <a:lvl4pPr marL="0" indent="1028700">
              <a:buSzTx/>
              <a:buFontTx/>
              <a:buNone/>
              <a:defRPr sz="1200"/>
            </a:lvl4pPr>
            <a:lvl5pPr marL="0" indent="1371600">
              <a:buSzTx/>
              <a:buFontTx/>
              <a:buNone/>
              <a:defRPr sz="1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295347" y="4801228"/>
            <a:ext cx="220003" cy="20591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</p:sldLayoutIdLst>
  <p:transition spd="med"/>
  <p:txStyles>
    <p:titleStyle>
      <a:lvl1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171450" marR="0" indent="-17145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542925" marR="0" indent="-200025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925830" marR="0" indent="-24003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3056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16485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19914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3343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26772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0201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resDB/ceresmeta" TargetMode="External"/><Relationship Id="rId2" Type="http://schemas.openxmlformats.org/officeDocument/2006/relationships/hyperlink" Target="https://github.com/CeresDB/ceresdb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"/>
            <a:ext cx="9144000" cy="5142866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图片 5" descr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5" y="66039"/>
            <a:ext cx="9144000" cy="5077461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文本框 7"/>
          <p:cNvSpPr txBox="1"/>
          <p:nvPr/>
        </p:nvSpPr>
        <p:spPr>
          <a:xfrm>
            <a:off x="292735" y="1328419"/>
            <a:ext cx="452056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latin typeface="Alibaba PuHuiTi 2.0 85 Bold"/>
                <a:ea typeface="Alibaba PuHuiTi 2.0 85 Bold"/>
                <a:cs typeface="Alibaba PuHuiTi 2.0 85 Bold"/>
                <a:sym typeface="Alibaba PuHuiTi 2.0 85 Bold"/>
              </a:defRPr>
            </a:lvl1pPr>
          </a:lstStyle>
          <a:p>
            <a:r>
              <a:rPr lang="en-US" altLang="zh-CN" sz="2400" dirty="0" err="1"/>
              <a:t>CeresDB</a:t>
            </a:r>
            <a:r>
              <a:rPr lang="zh-CN" altLang="en-US" sz="2400" dirty="0"/>
              <a:t> </a:t>
            </a:r>
            <a:r>
              <a:rPr lang="en-US" altLang="zh-CN" sz="2400" dirty="0"/>
              <a:t>Rust</a:t>
            </a:r>
            <a:r>
              <a:rPr lang="zh-CN" altLang="en-US" sz="2400" dirty="0"/>
              <a:t> 生产实践</a:t>
            </a:r>
            <a:endParaRPr sz="2400" dirty="0"/>
          </a:p>
        </p:txBody>
      </p:sp>
      <p:pic>
        <p:nvPicPr>
          <p:cNvPr id="97" name="图片 9" descr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175" y="0"/>
            <a:ext cx="4400550" cy="1328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图片 10" descr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60655" y="4199254"/>
            <a:ext cx="3754121" cy="108712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0FFE819-DE7D-33B0-AD6D-1F13EF495D8F}"/>
              </a:ext>
            </a:extLst>
          </p:cNvPr>
          <p:cNvSpPr txBox="1"/>
          <p:nvPr/>
        </p:nvSpPr>
        <p:spPr>
          <a:xfrm>
            <a:off x="568677" y="1963617"/>
            <a:ext cx="1777731" cy="800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任春韶</a:t>
            </a: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CeresDB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核心开发者</a:t>
            </a:r>
            <a:endParaRPr kumimoji="0" lang="en-US" altLang="zh-CN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蚂蚁集团技术专家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Async lock</a:t>
            </a:r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97B96EA-A36B-9F8A-B411-BF59F29867AD}"/>
              </a:ext>
            </a:extLst>
          </p:cNvPr>
          <p:cNvSpPr txBox="1"/>
          <p:nvPr/>
        </p:nvSpPr>
        <p:spPr>
          <a:xfrm>
            <a:off x="229102" y="2988568"/>
            <a:ext cx="1402628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(task0)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runtime.spawn</a:t>
            </a:r>
            <a:r>
              <a:rPr lang="en-US" altLang="zh-CN" sz="1200" dirty="0"/>
              <a:t>(task1)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(task2)</a:t>
            </a:r>
            <a:endParaRPr kumimoji="0" lang="zh-CN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7492FD8-6B7B-2C60-3497-EED7FFDFB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087" y="772024"/>
            <a:ext cx="7153579" cy="424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09072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Async lock</a:t>
            </a:r>
            <a:r>
              <a:rPr lang="zh-CN" altLang="en-US" dirty="0"/>
              <a:t> </a:t>
            </a:r>
            <a:endParaRPr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98F3E2-5099-EB0A-7313-0FD0F093FE58}"/>
              </a:ext>
            </a:extLst>
          </p:cNvPr>
          <p:cNvSpPr txBox="1"/>
          <p:nvPr/>
        </p:nvSpPr>
        <p:spPr>
          <a:xfrm>
            <a:off x="229102" y="2988568"/>
            <a:ext cx="1402628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(task0)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runtime.spawn</a:t>
            </a:r>
            <a:r>
              <a:rPr lang="en-US" altLang="zh-CN" sz="1200" dirty="0"/>
              <a:t>(task1)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(task2)</a:t>
            </a:r>
            <a:endParaRPr kumimoji="0" lang="zh-CN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ABA0E1D-3B1D-576F-2570-2F3C4BA9F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46" y="779086"/>
            <a:ext cx="7772400" cy="423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66073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Async lock</a:t>
            </a:r>
            <a:r>
              <a:rPr lang="zh-CN" altLang="en-US" dirty="0"/>
              <a:t> 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D2F9A-6BC7-98D8-E017-3AF7C1F38144}"/>
              </a:ext>
            </a:extLst>
          </p:cNvPr>
          <p:cNvSpPr txBox="1"/>
          <p:nvPr/>
        </p:nvSpPr>
        <p:spPr>
          <a:xfrm>
            <a:off x="521364" y="3899673"/>
            <a:ext cx="5564279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/>
              <a:t>总结：</a:t>
            </a:r>
            <a:endParaRPr lang="en-US" altLang="zh-CN" dirty="0"/>
          </a:p>
          <a:p>
            <a:r>
              <a:rPr kumimoji="1" lang="en-US" altLang="zh-CN" dirty="0"/>
              <a:t>Async lock:</a:t>
            </a:r>
            <a:r>
              <a:rPr kumimoji="1" lang="zh-CN" altLang="en-US" dirty="0"/>
              <a:t> 按需使用，如果是纯内存计算的时候，使用</a:t>
            </a:r>
            <a:r>
              <a:rPr kumimoji="1" lang="en-US" altLang="zh-CN" dirty="0"/>
              <a:t> blocking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mutex </a:t>
            </a:r>
            <a:r>
              <a:rPr kumimoji="1" lang="zh-CN" altLang="en-US" dirty="0"/>
              <a:t>比较好。</a:t>
            </a: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EB2D99C-1219-5014-8E21-E3C400B7C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062" y="898719"/>
            <a:ext cx="6425553" cy="272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27535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47A92C18-1968-AC53-C64F-4A966689E601}"/>
              </a:ext>
            </a:extLst>
          </p:cNvPr>
          <p:cNvSpPr/>
          <p:nvPr/>
        </p:nvSpPr>
        <p:spPr>
          <a:xfrm>
            <a:off x="469948" y="2000899"/>
            <a:ext cx="4855396" cy="1582910"/>
          </a:xfrm>
          <a:prstGeom prst="rect">
            <a:avLst/>
          </a:prstGeom>
          <a:solidFill>
            <a:srgbClr val="00B0F0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Mixed workload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835899" y="2337329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0C679E6B-1926-3CFD-A637-7926FB836AB6}"/>
              </a:ext>
            </a:extLst>
          </p:cNvPr>
          <p:cNvSpPr/>
          <p:nvPr/>
        </p:nvSpPr>
        <p:spPr>
          <a:xfrm>
            <a:off x="639679" y="2493558"/>
            <a:ext cx="1255769" cy="914400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555192F6-1B5D-E5B5-D319-F14B2A02A421}"/>
              </a:ext>
            </a:extLst>
          </p:cNvPr>
          <p:cNvSpPr/>
          <p:nvPr/>
        </p:nvSpPr>
        <p:spPr>
          <a:xfrm>
            <a:off x="2215437" y="2493558"/>
            <a:ext cx="1255769" cy="914400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383D8CA-7732-610F-240C-824A380F5D74}"/>
              </a:ext>
            </a:extLst>
          </p:cNvPr>
          <p:cNvSpPr txBox="1"/>
          <p:nvPr/>
        </p:nvSpPr>
        <p:spPr>
          <a:xfrm>
            <a:off x="1031120" y="2805282"/>
            <a:ext cx="472886" cy="2462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600" dirty="0"/>
              <a:t>Write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BDBFAA1-655D-5076-37AA-036B9405CEF3}"/>
              </a:ext>
            </a:extLst>
          </p:cNvPr>
          <p:cNvSpPr txBox="1"/>
          <p:nvPr/>
        </p:nvSpPr>
        <p:spPr>
          <a:xfrm>
            <a:off x="2633328" y="2827646"/>
            <a:ext cx="419987" cy="2462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600" dirty="0"/>
              <a:t>Read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D9BFFC9F-834F-6AEC-758E-A0AE5A76AB6B}"/>
              </a:ext>
            </a:extLst>
          </p:cNvPr>
          <p:cNvSpPr/>
          <p:nvPr/>
        </p:nvSpPr>
        <p:spPr>
          <a:xfrm>
            <a:off x="3791195" y="2506535"/>
            <a:ext cx="1255769" cy="914400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513F91B-B002-832F-AC22-7C078336FDE0}"/>
              </a:ext>
            </a:extLst>
          </p:cNvPr>
          <p:cNvSpPr txBox="1"/>
          <p:nvPr/>
        </p:nvSpPr>
        <p:spPr>
          <a:xfrm>
            <a:off x="4047983" y="2827646"/>
            <a:ext cx="742191" cy="2462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Compact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E13ED9E-E004-839F-D70C-EE6DE2E10599}"/>
              </a:ext>
            </a:extLst>
          </p:cNvPr>
          <p:cNvSpPr txBox="1"/>
          <p:nvPr/>
        </p:nvSpPr>
        <p:spPr>
          <a:xfrm>
            <a:off x="639679" y="2040708"/>
            <a:ext cx="888064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Runtimes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3546D36-FC12-51EA-01AF-787F5EB6F907}"/>
              </a:ext>
            </a:extLst>
          </p:cNvPr>
          <p:cNvSpPr txBox="1"/>
          <p:nvPr/>
        </p:nvSpPr>
        <p:spPr>
          <a:xfrm>
            <a:off x="5582132" y="2088982"/>
            <a:ext cx="2675412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问题：</a:t>
            </a:r>
            <a:endParaRPr kumimoji="0" lang="en-US" altLang="zh-CN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600" dirty="0" err="1"/>
              <a:t>CeresDB</a:t>
            </a:r>
            <a:r>
              <a:rPr lang="zh-CN" altLang="en-US" sz="1600" dirty="0"/>
              <a:t> 监控写</a:t>
            </a:r>
            <a:r>
              <a:rPr lang="en-US" altLang="zh-CN" sz="1600" dirty="0"/>
              <a:t> OSS </a:t>
            </a:r>
            <a:r>
              <a:rPr lang="zh-CN" altLang="en-US" sz="1600" dirty="0"/>
              <a:t>耗时</a:t>
            </a:r>
            <a:r>
              <a:rPr lang="zh-CN" altLang="en-US" sz="1600" dirty="0">
                <a:solidFill>
                  <a:srgbClr val="FF0000"/>
                </a:solidFill>
              </a:rPr>
              <a:t>高</a:t>
            </a:r>
            <a:r>
              <a:rPr lang="zh-CN" altLang="en-US" sz="1600" dirty="0"/>
              <a:t>，</a:t>
            </a:r>
            <a:endParaRPr lang="en-US" altLang="zh-CN" sz="1600" dirty="0"/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OSS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监控看耗时</a:t>
            </a:r>
            <a:r>
              <a:rPr lang="zh-CN" altLang="en-US" sz="1600" dirty="0">
                <a:solidFill>
                  <a:srgbClr val="FF0000"/>
                </a:solidFill>
              </a:rPr>
              <a:t>低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13023269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Mixed workload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31068D-5CD2-E938-05D7-FFFD85D2C317}"/>
              </a:ext>
            </a:extLst>
          </p:cNvPr>
          <p:cNvSpPr txBox="1"/>
          <p:nvPr/>
        </p:nvSpPr>
        <p:spPr>
          <a:xfrm>
            <a:off x="3881947" y="1297359"/>
            <a:ext cx="1402628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(task0)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runtime.spawn</a:t>
            </a:r>
            <a:r>
              <a:rPr lang="en-US" altLang="zh-CN" sz="1200" dirty="0"/>
              <a:t>(task1)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(task2)</a:t>
            </a:r>
          </a:p>
          <a:p>
            <a:r>
              <a:rPr lang="en-US" altLang="zh-CN" sz="1200" dirty="0" err="1"/>
              <a:t>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(task3)</a:t>
            </a:r>
            <a:endParaRPr kumimoji="0" lang="zh-CN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4C7E7B9-BBD6-57A4-F1AB-1051322A8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598" y="966218"/>
            <a:ext cx="7952804" cy="388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4193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Mixed workload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D9838A-2F93-A167-8CAF-4747CD15E0E0}"/>
              </a:ext>
            </a:extLst>
          </p:cNvPr>
          <p:cNvSpPr txBox="1"/>
          <p:nvPr/>
        </p:nvSpPr>
        <p:spPr>
          <a:xfrm>
            <a:off x="3439308" y="974193"/>
            <a:ext cx="1675139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cpu_r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(task0)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cpu_runtime.spawn</a:t>
            </a:r>
            <a:r>
              <a:rPr lang="en-US" altLang="zh-CN" sz="1200" dirty="0"/>
              <a:t>(task1)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 err="1"/>
              <a:t>cpu_r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(task2)</a:t>
            </a:r>
          </a:p>
          <a:p>
            <a:r>
              <a:rPr lang="en-US" altLang="zh-CN" sz="1200" dirty="0" err="1"/>
              <a:t>cpu_r</a:t>
            </a:r>
            <a:r>
              <a:rPr kumimoji="0" lang="en-US" altLang="zh-CN" sz="1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untime.spawn</a:t>
            </a:r>
            <a:r>
              <a:rPr kumimoji="0" lang="en-US" altLang="zh-CN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(task3)</a:t>
            </a:r>
            <a:endParaRPr kumimoji="0" lang="zh-CN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DAC5676-9FA0-8925-F0F2-FBC755798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910" y="702827"/>
            <a:ext cx="8175505" cy="439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92592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Preemption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D2F9A-6BC7-98D8-E017-3AF7C1F38144}"/>
              </a:ext>
            </a:extLst>
          </p:cNvPr>
          <p:cNvSpPr txBox="1"/>
          <p:nvPr/>
        </p:nvSpPr>
        <p:spPr>
          <a:xfrm>
            <a:off x="521363" y="1020360"/>
            <a:ext cx="6892847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/>
              <a:t>总结：</a:t>
            </a:r>
            <a:endParaRPr lang="en-US" altLang="zh-CN" dirty="0"/>
          </a:p>
          <a:p>
            <a:r>
              <a:rPr kumimoji="1" lang="en-US" altLang="zh-CN" dirty="0"/>
              <a:t>Mixed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workload:</a:t>
            </a:r>
            <a:r>
              <a:rPr kumimoji="1" lang="zh-CN" altLang="en-US" dirty="0"/>
              <a:t> 碰到混合负载的时候，把</a:t>
            </a:r>
            <a:r>
              <a:rPr kumimoji="1" lang="en-US" altLang="zh-CN" dirty="0"/>
              <a:t> CPU</a:t>
            </a:r>
            <a:r>
              <a:rPr kumimoji="1" lang="zh-CN" altLang="en-US" dirty="0"/>
              <a:t> 密集型任务隔离出去会得到比较好的效果。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5120B01-DF49-2FA6-B7A8-2C11560DC6C6}"/>
              </a:ext>
            </a:extLst>
          </p:cNvPr>
          <p:cNvSpPr txBox="1"/>
          <p:nvPr/>
        </p:nvSpPr>
        <p:spPr>
          <a:xfrm>
            <a:off x="521363" y="3659453"/>
            <a:ext cx="5564279" cy="1292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/>
              <a:t>相关 </a:t>
            </a:r>
            <a:r>
              <a:rPr lang="en-US" altLang="zh-CN" sz="1400" dirty="0"/>
              <a:t>Blog</a:t>
            </a:r>
            <a:r>
              <a:rPr lang="zh-CN" altLang="en-US" sz="1400" dirty="0"/>
              <a:t>：</a:t>
            </a:r>
            <a:endParaRPr lang="en-US" altLang="zh-CN" sz="1400" dirty="0"/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400" dirty="0"/>
              <a:t>1.</a:t>
            </a:r>
            <a:r>
              <a:rPr lang="zh-CN" altLang="en-US" sz="1400" dirty="0"/>
              <a:t> </a:t>
            </a:r>
            <a:r>
              <a:rPr lang="en-US" altLang="zh-CN" sz="1400" dirty="0"/>
              <a:t>https://</a:t>
            </a:r>
            <a:r>
              <a:rPr lang="en-US" altLang="zh-CN" sz="1400" dirty="0" err="1"/>
              <a:t>tokio.rs</a:t>
            </a:r>
            <a:r>
              <a:rPr lang="en-US" altLang="zh-CN" sz="1400" dirty="0"/>
              <a:t>/blog/2020-04-preemption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400" dirty="0"/>
              <a:t>2.</a:t>
            </a:r>
            <a:r>
              <a:rPr lang="zh-CN" altLang="en-US" sz="1400" dirty="0"/>
              <a:t> </a:t>
            </a:r>
            <a:r>
              <a:rPr lang="en-US" altLang="zh-CN" sz="1400" dirty="0"/>
              <a:t>https://</a:t>
            </a:r>
            <a:r>
              <a:rPr lang="en-US" altLang="zh-CN" sz="1400" dirty="0" err="1"/>
              <a:t>www.influxdata.com</a:t>
            </a:r>
            <a:r>
              <a:rPr lang="en-US" altLang="zh-CN" sz="1400" dirty="0"/>
              <a:t>/blog/using-</a:t>
            </a:r>
            <a:r>
              <a:rPr lang="en-US" altLang="zh-CN" sz="1400" dirty="0" err="1"/>
              <a:t>rustlangs</a:t>
            </a:r>
            <a:r>
              <a:rPr lang="en-US" altLang="zh-CN" sz="1400" dirty="0"/>
              <a:t>-async-</a:t>
            </a:r>
            <a:r>
              <a:rPr lang="en-US" altLang="zh-CN" sz="1400" dirty="0" err="1"/>
              <a:t>tokio</a:t>
            </a:r>
            <a:r>
              <a:rPr lang="en-US" altLang="zh-CN" sz="1400" dirty="0"/>
              <a:t>-runtime-for-</a:t>
            </a:r>
            <a:r>
              <a:rPr lang="en-US" altLang="zh-CN" sz="1400" dirty="0" err="1"/>
              <a:t>cpu</a:t>
            </a:r>
            <a:r>
              <a:rPr lang="en-US" altLang="zh-CN" sz="1400" dirty="0"/>
              <a:t>-bound-tasks/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/>
              <a:t>测试源码：</a:t>
            </a:r>
            <a:endParaRPr lang="en-US" altLang="zh-CN" sz="1400" dirty="0"/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400" dirty="0"/>
              <a:t>https://</a:t>
            </a:r>
            <a:r>
              <a:rPr lang="en-US" altLang="zh-CN" sz="1400" dirty="0" err="1"/>
              <a:t>github.com</a:t>
            </a:r>
            <a:r>
              <a:rPr lang="en-US" altLang="zh-CN" sz="1400" dirty="0"/>
              <a:t>/chunshao90/</a:t>
            </a:r>
            <a:r>
              <a:rPr lang="en-US" altLang="zh-CN" sz="1400" dirty="0" err="1"/>
              <a:t>tokio</a:t>
            </a:r>
            <a:r>
              <a:rPr lang="en-US" altLang="zh-CN" sz="1400" dirty="0"/>
              <a:t>-preemption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277B3EE-B9FF-357C-0C10-2B96EB898025}"/>
              </a:ext>
            </a:extLst>
          </p:cNvPr>
          <p:cNvSpPr txBox="1"/>
          <p:nvPr/>
        </p:nvSpPr>
        <p:spPr>
          <a:xfrm>
            <a:off x="2310829" y="2220163"/>
            <a:ext cx="3369301" cy="14898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Source Serif 4"/>
              </a:rPr>
              <a:t>However, this kind of swapping can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Source Serif 4"/>
              </a:rPr>
              <a:t>only happen at </a:t>
            </a:r>
            <a:r>
              <a:rPr lang="en-US" altLang="zh-CN" dirty="0">
                <a:solidFill>
                  <a:srgbClr val="FF0000"/>
                </a:solidFill>
              </a:rPr>
              <a:t>.await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Source Serif 4"/>
              </a:rPr>
              <a:t> points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Serif 4"/>
              </a:rPr>
              <a:t>, so code that </a:t>
            </a:r>
            <a:r>
              <a:rPr lang="en-US" altLang="zh-CN" b="0" i="0" dirty="0">
                <a:solidFill>
                  <a:schemeClr val="tx1"/>
                </a:solidFill>
                <a:effectLst/>
                <a:latin typeface="Source Serif 4"/>
              </a:rPr>
              <a:t>spends a long time without reaching an </a:t>
            </a:r>
            <a:r>
              <a:rPr lang="en-US" altLang="zh-CN" dirty="0">
                <a:solidFill>
                  <a:schemeClr val="tx1"/>
                </a:solidFill>
              </a:rPr>
              <a:t>.await</a:t>
            </a:r>
            <a:r>
              <a:rPr lang="en-US" altLang="zh-CN" b="0" i="0" dirty="0">
                <a:solidFill>
                  <a:schemeClr val="tx1"/>
                </a:solidFill>
                <a:effectLst/>
                <a:latin typeface="Source Serif 4"/>
              </a:rPr>
              <a:t> will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Source Serif 4"/>
              </a:rPr>
              <a:t>prevent other tasks from running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Serif 4"/>
              </a:rPr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036022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Cancellation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14DEE9B-480B-ACC0-EF76-60C76B227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30" y="985076"/>
            <a:ext cx="7772400" cy="381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14749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Cancellation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D2F9A-6BC7-98D8-E017-3AF7C1F38144}"/>
              </a:ext>
            </a:extLst>
          </p:cNvPr>
          <p:cNvSpPr txBox="1"/>
          <p:nvPr/>
        </p:nvSpPr>
        <p:spPr>
          <a:xfrm>
            <a:off x="763325" y="1168842"/>
            <a:ext cx="1894749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/>
              <a:t>try_join_all</a:t>
            </a:r>
            <a:r>
              <a:rPr lang="en-US" altLang="zh-CN" dirty="0"/>
              <a:t>!(</a:t>
            </a:r>
            <a:r>
              <a:rPr lang="en-US" altLang="zh-CN" dirty="0" err="1"/>
              <a:t>a,b,c</a:t>
            </a:r>
            <a:r>
              <a:rPr lang="en-US" altLang="zh-CN" dirty="0"/>
              <a:t>…)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9199BB-605F-5299-C1F0-B12083AE5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720727"/>
            <a:ext cx="7772400" cy="170204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4926EAE-5689-E853-B32B-664EF0EC7DB2}"/>
              </a:ext>
            </a:extLst>
          </p:cNvPr>
          <p:cNvSpPr txBox="1"/>
          <p:nvPr/>
        </p:nvSpPr>
        <p:spPr>
          <a:xfrm>
            <a:off x="598910" y="4571030"/>
            <a:ext cx="4969380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sz="1400" dirty="0"/>
              <a:t>https://docs.rs/futures/latest/futures/future/fn.try_join_all.html</a:t>
            </a:r>
          </a:p>
        </p:txBody>
      </p:sp>
    </p:spTree>
    <p:extLst>
      <p:ext uri="{BB962C8B-B14F-4D97-AF65-F5344CB8AC3E}">
        <p14:creationId xmlns:p14="http://schemas.microsoft.com/office/powerpoint/2010/main" val="408001221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Cancellation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05E4B5-7E6F-8AE3-8886-744BF1BFAE85}"/>
              </a:ext>
            </a:extLst>
          </p:cNvPr>
          <p:cNvSpPr txBox="1"/>
          <p:nvPr/>
        </p:nvSpPr>
        <p:spPr>
          <a:xfrm>
            <a:off x="763325" y="1168842"/>
            <a:ext cx="1894749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/>
              <a:t>try_join_all</a:t>
            </a:r>
            <a:r>
              <a:rPr lang="en-US" altLang="zh-CN" dirty="0"/>
              <a:t>!(</a:t>
            </a:r>
            <a:r>
              <a:rPr lang="en-US" altLang="zh-CN" dirty="0" err="1"/>
              <a:t>a,b,c</a:t>
            </a:r>
            <a:r>
              <a:rPr lang="en-US" altLang="zh-CN" dirty="0"/>
              <a:t>…)</a:t>
            </a:r>
          </a:p>
        </p:txBody>
      </p:sp>
      <p:sp>
        <p:nvSpPr>
          <p:cNvPr id="5" name="右箭头 4">
            <a:extLst>
              <a:ext uri="{FF2B5EF4-FFF2-40B4-BE49-F238E27FC236}">
                <a16:creationId xmlns:a16="http://schemas.microsoft.com/office/drawing/2014/main" id="{E1D26D71-8C32-9A87-6F6F-FC976C7DB2A0}"/>
              </a:ext>
            </a:extLst>
          </p:cNvPr>
          <p:cNvSpPr/>
          <p:nvPr/>
        </p:nvSpPr>
        <p:spPr>
          <a:xfrm>
            <a:off x="2757371" y="1117999"/>
            <a:ext cx="914400" cy="37093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8113AE-5C1B-66D5-10DD-B3F3394BBD7D}"/>
              </a:ext>
            </a:extLst>
          </p:cNvPr>
          <p:cNvSpPr txBox="1"/>
          <p:nvPr/>
        </p:nvSpPr>
        <p:spPr>
          <a:xfrm>
            <a:off x="3846890" y="1168842"/>
            <a:ext cx="1503617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/>
              <a:t>join_all</a:t>
            </a:r>
            <a:r>
              <a:rPr lang="en-US" altLang="zh-CN" dirty="0"/>
              <a:t>!(</a:t>
            </a:r>
            <a:r>
              <a:rPr lang="en-US" altLang="zh-CN" dirty="0" err="1"/>
              <a:t>a,b,c</a:t>
            </a:r>
            <a:r>
              <a:rPr lang="en-US" altLang="zh-CN" dirty="0"/>
              <a:t>…)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D4B7407-49D8-00C2-864A-743C84DD1B0E}"/>
              </a:ext>
            </a:extLst>
          </p:cNvPr>
          <p:cNvSpPr txBox="1"/>
          <p:nvPr/>
        </p:nvSpPr>
        <p:spPr>
          <a:xfrm>
            <a:off x="560137" y="4383452"/>
            <a:ext cx="5217979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dirty="0"/>
              <a:t>https://github.com/tokio-rs/tokio/issues/2401</a:t>
            </a: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D0B950B5-06F5-EBDD-5B9B-C8E44C733B04}"/>
              </a:ext>
            </a:extLst>
          </p:cNvPr>
          <p:cNvSpPr/>
          <p:nvPr/>
        </p:nvSpPr>
        <p:spPr>
          <a:xfrm>
            <a:off x="4352026" y="1595906"/>
            <a:ext cx="439947" cy="997392"/>
          </a:xfrm>
          <a:prstGeom prst="downArrow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43AB48-7A2D-D186-2726-AE5A446F8F34}"/>
              </a:ext>
            </a:extLst>
          </p:cNvPr>
          <p:cNvSpPr txBox="1"/>
          <p:nvPr/>
        </p:nvSpPr>
        <p:spPr>
          <a:xfrm>
            <a:off x="4382219" y="2838091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43E581B-37CC-93C7-F65D-646D6198D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7389" y="2699668"/>
            <a:ext cx="1774622" cy="706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613144E-4A3C-D6D8-EAC7-D12CF4D97A06}"/>
              </a:ext>
            </a:extLst>
          </p:cNvPr>
          <p:cNvSpPr txBox="1"/>
          <p:nvPr/>
        </p:nvSpPr>
        <p:spPr>
          <a:xfrm>
            <a:off x="4598698" y="2868480"/>
            <a:ext cx="1647887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FutureUnordered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471E1C3-CC9A-F96C-370C-1A65BCBDB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650" y="1476897"/>
            <a:ext cx="4011262" cy="1300169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AEDC753-4BDE-B534-14BB-ECE4C08E3D0D}"/>
              </a:ext>
            </a:extLst>
          </p:cNvPr>
          <p:cNvSpPr txBox="1"/>
          <p:nvPr/>
        </p:nvSpPr>
        <p:spPr>
          <a:xfrm>
            <a:off x="2669267" y="2360624"/>
            <a:ext cx="1468351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r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untime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spawn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548957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矩形 2"/>
          <p:cNvSpPr/>
          <p:nvPr/>
        </p:nvSpPr>
        <p:spPr>
          <a:xfrm>
            <a:off x="0" y="-1905"/>
            <a:ext cx="9144000" cy="5145405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1" name="文本框 21"/>
          <p:cNvSpPr txBox="1"/>
          <p:nvPr/>
        </p:nvSpPr>
        <p:spPr>
          <a:xfrm>
            <a:off x="762634" y="1507070"/>
            <a:ext cx="7467602" cy="261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pPr marL="457200" indent="-457200">
              <a:buFont typeface="Wingdings" pitchFamily="2" charset="2"/>
              <a:buChar char="l"/>
            </a:pPr>
            <a:r>
              <a:rPr lang="en-US" altLang="zh-CN" dirty="0" err="1"/>
              <a:t>CeresDB</a:t>
            </a:r>
            <a:r>
              <a:rPr lang="zh-CN" altLang="en-US" dirty="0"/>
              <a:t> 介绍</a:t>
            </a:r>
            <a:endParaRPr lang="en-US" altLang="zh-CN" dirty="0"/>
          </a:p>
          <a:p>
            <a:pPr marL="457200" indent="-457200">
              <a:buFont typeface="Wingdings" pitchFamily="2" charset="2"/>
              <a:buChar char="l"/>
            </a:pPr>
            <a:r>
              <a:rPr lang="en-US" altLang="zh-CN" dirty="0"/>
              <a:t>Rust</a:t>
            </a:r>
            <a:r>
              <a:rPr lang="zh-CN" altLang="en-US" dirty="0"/>
              <a:t> 生产实践</a:t>
            </a:r>
            <a:endParaRPr lang="en-US" altLang="zh-CN" dirty="0"/>
          </a:p>
          <a:p>
            <a:pPr algn="just"/>
            <a:r>
              <a:rPr lang="en-US" altLang="zh-CN" dirty="0"/>
              <a:t>	</a:t>
            </a:r>
            <a:r>
              <a:rPr lang="en-US" altLang="zh-CN" sz="2400" dirty="0"/>
              <a:t>- </a:t>
            </a:r>
            <a:r>
              <a:rPr lang="en-US" altLang="zh-CN" sz="2400" dirty="0" err="1"/>
              <a:t>Tokio</a:t>
            </a:r>
            <a:r>
              <a:rPr lang="zh-CN" altLang="en-US" sz="2400" dirty="0"/>
              <a:t> </a:t>
            </a:r>
            <a:r>
              <a:rPr lang="en-US" altLang="zh-CN" sz="2400" dirty="0"/>
              <a:t>Preemption</a:t>
            </a:r>
          </a:p>
          <a:p>
            <a:pPr algn="just"/>
            <a:r>
              <a:rPr lang="en-US" altLang="zh-CN" sz="2400" dirty="0"/>
              <a:t>	- Future</a:t>
            </a:r>
            <a:r>
              <a:rPr lang="zh-CN" altLang="en-US" sz="2400" dirty="0"/>
              <a:t> </a:t>
            </a:r>
            <a:r>
              <a:rPr lang="en-US" altLang="zh-CN" sz="2400" dirty="0"/>
              <a:t>Cancellation</a:t>
            </a:r>
          </a:p>
          <a:p>
            <a:r>
              <a:rPr lang="en-US" altLang="zh-CN" dirty="0"/>
              <a:t>	</a:t>
            </a:r>
          </a:p>
          <a:p>
            <a:pPr marL="457200" indent="-457200">
              <a:buFont typeface="Wingdings" pitchFamily="2" charset="2"/>
              <a:buChar char="l"/>
            </a:pPr>
            <a:endParaRPr dirty="0"/>
          </a:p>
        </p:txBody>
      </p:sp>
      <p:sp>
        <p:nvSpPr>
          <p:cNvPr id="103" name="矩形 7"/>
          <p:cNvSpPr/>
          <p:nvPr/>
        </p:nvSpPr>
        <p:spPr>
          <a:xfrm>
            <a:off x="772189" y="991719"/>
            <a:ext cx="77546" cy="237351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ln w="9525" cap="flat">
                  <a:solidFill>
                    <a:srgbClr val="0D7260"/>
                  </a:solidFill>
                  <a:prstDash val="solid"/>
                  <a:round/>
                </a:ln>
                <a:noFill/>
              </a:defRPr>
            </a:pPr>
            <a:endParaRPr/>
          </a:p>
        </p:txBody>
      </p:sp>
      <p:sp>
        <p:nvSpPr>
          <p:cNvPr id="104" name="文本框 10"/>
          <p:cNvSpPr txBox="1"/>
          <p:nvPr/>
        </p:nvSpPr>
        <p:spPr>
          <a:xfrm>
            <a:off x="866879" y="926217"/>
            <a:ext cx="457771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目录</a:t>
            </a:r>
            <a:endParaRPr dirty="0"/>
          </a:p>
        </p:txBody>
      </p:sp>
      <p:sp>
        <p:nvSpPr>
          <p:cNvPr id="105" name="矩形 13"/>
          <p:cNvSpPr/>
          <p:nvPr/>
        </p:nvSpPr>
        <p:spPr>
          <a:xfrm>
            <a:off x="0" y="4201159"/>
            <a:ext cx="9144000" cy="953771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06" name="图片 14" descr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754" y="3174364"/>
            <a:ext cx="2465071" cy="198056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矩形 15"/>
          <p:cNvSpPr/>
          <p:nvPr/>
        </p:nvSpPr>
        <p:spPr>
          <a:xfrm>
            <a:off x="716944" y="991719"/>
            <a:ext cx="77546" cy="237351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Cancellation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D2F9A-6BC7-98D8-E017-3AF7C1F38144}"/>
              </a:ext>
            </a:extLst>
          </p:cNvPr>
          <p:cNvSpPr txBox="1"/>
          <p:nvPr/>
        </p:nvSpPr>
        <p:spPr>
          <a:xfrm>
            <a:off x="763325" y="1168842"/>
            <a:ext cx="4251164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Async</a:t>
            </a:r>
            <a:r>
              <a:rPr lang="zh-CN" altLang="en-US" dirty="0"/>
              <a:t> </a:t>
            </a:r>
            <a:r>
              <a:rPr lang="en-US" altLang="zh-CN" dirty="0"/>
              <a:t>workgroup</a:t>
            </a:r>
            <a:r>
              <a:rPr lang="zh-CN" altLang="en-US" dirty="0"/>
              <a:t> 在</a:t>
            </a:r>
            <a:r>
              <a:rPr lang="en-US" altLang="zh-CN" dirty="0"/>
              <a:t> roadmap </a:t>
            </a:r>
            <a:r>
              <a:rPr lang="zh-CN" altLang="en-US" dirty="0"/>
              <a:t>中也有提到。</a:t>
            </a:r>
            <a:endParaRPr lang="en-US" altLang="zh-CN" dirty="0"/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706819C-4CA5-D274-C3E6-94E9F3E45D8D}"/>
              </a:ext>
            </a:extLst>
          </p:cNvPr>
          <p:cNvSpPr txBox="1"/>
          <p:nvPr/>
        </p:nvSpPr>
        <p:spPr>
          <a:xfrm>
            <a:off x="521363" y="3974658"/>
            <a:ext cx="6597283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https://rust-</a:t>
            </a:r>
            <a:r>
              <a:rPr lang="en-US" altLang="zh-CN" dirty="0" err="1"/>
              <a:t>lang.github.io</a:t>
            </a:r>
            <a:r>
              <a:rPr lang="en-US" altLang="zh-CN" dirty="0"/>
              <a:t>/</a:t>
            </a:r>
            <a:r>
              <a:rPr lang="en-US" altLang="zh-CN" dirty="0" err="1"/>
              <a:t>wg</a:t>
            </a:r>
            <a:r>
              <a:rPr lang="en-US" altLang="zh-CN" dirty="0"/>
              <a:t>-async/vision/roadmap/</a:t>
            </a:r>
            <a:r>
              <a:rPr lang="en-US" altLang="zh-CN" dirty="0" err="1"/>
              <a:t>scopes.html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57925AD-E375-0A6A-AFA8-67FE9D233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682" y="1851357"/>
            <a:ext cx="7772400" cy="135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4462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/>
              <a:t>FAQ</a:t>
            </a:r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A7C7F20-36C0-1A4A-BE9E-D618E8A90383}"/>
              </a:ext>
            </a:extLst>
          </p:cNvPr>
          <p:cNvSpPr txBox="1"/>
          <p:nvPr/>
        </p:nvSpPr>
        <p:spPr>
          <a:xfrm>
            <a:off x="521363" y="966218"/>
            <a:ext cx="5632947" cy="153080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b="1" dirty="0">
                <a:solidFill>
                  <a:srgbClr val="0C5E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GitHub</a:t>
            </a:r>
            <a:r>
              <a:rPr lang="zh-CN" altLang="en-US" sz="2800" b="1" dirty="0">
                <a:solidFill>
                  <a:srgbClr val="0C5E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：</a:t>
            </a:r>
            <a:endParaRPr lang="en-US" altLang="zh-CN" sz="2800" b="1" dirty="0">
              <a:solidFill>
                <a:srgbClr val="0C5EFF"/>
              </a:solidFill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https://github.com/CeresDB/ceresdb</a:t>
            </a:r>
            <a:endParaRPr lang="en-US" altLang="zh-CN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https://github.com/CeresDB/ceresmeta</a:t>
            </a:r>
            <a:endParaRPr lang="en-US" altLang="zh-CN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C85ECE0-4FE8-24A0-B0FC-E11F3E74328E}"/>
              </a:ext>
            </a:extLst>
          </p:cNvPr>
          <p:cNvSpPr txBox="1"/>
          <p:nvPr/>
        </p:nvSpPr>
        <p:spPr>
          <a:xfrm>
            <a:off x="5148610" y="2827706"/>
            <a:ext cx="2401614" cy="468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钉钉群：</a:t>
            </a:r>
            <a:endParaRPr lang="en-US" altLang="zh-CN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F58DD00-7059-E1E5-12B0-1574BDB9DD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417" y="2497022"/>
            <a:ext cx="1915482" cy="245181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8A18260-7754-C9A2-4D04-6879AE3B290E}"/>
              </a:ext>
            </a:extLst>
          </p:cNvPr>
          <p:cNvSpPr txBox="1"/>
          <p:nvPr/>
        </p:nvSpPr>
        <p:spPr>
          <a:xfrm>
            <a:off x="704742" y="2827706"/>
            <a:ext cx="2401614" cy="468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微信公众号：</a:t>
            </a:r>
            <a:endParaRPr lang="en-US" altLang="zh-CN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1278DE7-249F-68CF-FE0A-DE0E64816F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6533" y="2571750"/>
            <a:ext cx="1888858" cy="254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4569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"/>
            <a:ext cx="9144000" cy="51428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图片 5" descr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4"/>
            <a:ext cx="9144000" cy="5142866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文本框 7"/>
          <p:cNvSpPr txBox="1"/>
          <p:nvPr/>
        </p:nvSpPr>
        <p:spPr>
          <a:xfrm>
            <a:off x="348615" y="370839"/>
            <a:ext cx="6710045" cy="1158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6000" b="1">
                <a:latin typeface="Alibaba PuHuiTi 2.0 105 Heavy"/>
                <a:ea typeface="Alibaba PuHuiTi 2.0 105 Heavy"/>
                <a:cs typeface="Alibaba PuHuiTi 2.0 105 Heavy"/>
                <a:sym typeface="Alibaba PuHuiTi 2.0 105 Heavy"/>
              </a:defRPr>
            </a:pPr>
            <a:r>
              <a:t>Thank you！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94766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文本框 8"/>
          <p:cNvSpPr txBox="1"/>
          <p:nvPr/>
        </p:nvSpPr>
        <p:spPr>
          <a:xfrm>
            <a:off x="967135" y="1156362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CeresDB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历程</a:t>
            </a:r>
            <a:endParaRPr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BD39BAE-2425-9E41-966E-AB665F678AE0}"/>
              </a:ext>
            </a:extLst>
          </p:cNvPr>
          <p:cNvGrpSpPr/>
          <p:nvPr/>
        </p:nvGrpSpPr>
        <p:grpSpPr>
          <a:xfrm>
            <a:off x="262393" y="1156362"/>
            <a:ext cx="8488214" cy="3809251"/>
            <a:chOff x="1362934" y="3898254"/>
            <a:chExt cx="18208250" cy="6850659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C30782A5-0128-9FF3-F8CF-B170906F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04651" y="5920726"/>
              <a:ext cx="815158" cy="1874548"/>
            </a:xfrm>
            <a:custGeom>
              <a:avLst/>
              <a:gdLst>
                <a:gd name="T0" fmla="*/ 280 w 280"/>
                <a:gd name="T1" fmla="*/ 278 h 862"/>
                <a:gd name="T2" fmla="*/ 280 w 280"/>
                <a:gd name="T3" fmla="*/ 862 h 862"/>
                <a:gd name="T4" fmla="*/ 0 w 280"/>
                <a:gd name="T5" fmla="*/ 582 h 862"/>
                <a:gd name="T6" fmla="*/ 0 w 280"/>
                <a:gd name="T7" fmla="*/ 0 h 862"/>
                <a:gd name="T8" fmla="*/ 3 w 280"/>
                <a:gd name="T9" fmla="*/ 0 h 862"/>
                <a:gd name="T10" fmla="*/ 280 w 280"/>
                <a:gd name="T11" fmla="*/ 278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862">
                  <a:moveTo>
                    <a:pt x="280" y="278"/>
                  </a:moveTo>
                  <a:lnTo>
                    <a:pt x="280" y="86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" y="0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17" tIns="60958" rIns="121917" bIns="60958" numCol="1" anchor="t" anchorCtr="0" compatLnSpc="1">
              <a:prstTxWarp prst="textNoShape">
                <a:avLst/>
              </a:prstTxWarp>
            </a:bodyPr>
            <a:lstStyle/>
            <a:p>
              <a:endParaRPr lang="en-US" sz="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" name="Freeform 10">
              <a:extLst>
                <a:ext uri="{FF2B5EF4-FFF2-40B4-BE49-F238E27FC236}">
                  <a16:creationId xmlns:a16="http://schemas.microsoft.com/office/drawing/2014/main" id="{442BD502-E845-7575-EE4C-738766D4F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65157" y="5920726"/>
              <a:ext cx="761511" cy="1874548"/>
            </a:xfrm>
            <a:custGeom>
              <a:avLst/>
              <a:gdLst>
                <a:gd name="T0" fmla="*/ 281 w 281"/>
                <a:gd name="T1" fmla="*/ 278 h 1123"/>
                <a:gd name="T2" fmla="*/ 281 w 281"/>
                <a:gd name="T3" fmla="*/ 1123 h 1123"/>
                <a:gd name="T4" fmla="*/ 0 w 281"/>
                <a:gd name="T5" fmla="*/ 842 h 1123"/>
                <a:gd name="T6" fmla="*/ 0 w 281"/>
                <a:gd name="T7" fmla="*/ 0 h 1123"/>
                <a:gd name="T8" fmla="*/ 278 w 281"/>
                <a:gd name="T9" fmla="*/ 278 h 1123"/>
                <a:gd name="T10" fmla="*/ 281 w 281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1" h="1123">
                  <a:moveTo>
                    <a:pt x="281" y="278"/>
                  </a:moveTo>
                  <a:lnTo>
                    <a:pt x="281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1" y="27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17" tIns="60958" rIns="121917" bIns="60958" numCol="1" anchor="t" anchorCtr="0" compatLnSpc="1">
              <a:prstTxWarp prst="textNoShape">
                <a:avLst/>
              </a:prstTxWarp>
            </a:bodyPr>
            <a:lstStyle/>
            <a:p>
              <a:endParaRPr lang="en-US" sz="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5" name="Freeform 12">
              <a:extLst>
                <a:ext uri="{FF2B5EF4-FFF2-40B4-BE49-F238E27FC236}">
                  <a16:creationId xmlns:a16="http://schemas.microsoft.com/office/drawing/2014/main" id="{0455181A-F607-D6EF-C340-70724829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2686" y="5920726"/>
              <a:ext cx="758799" cy="1874548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17" tIns="60958" rIns="121917" bIns="60958" numCol="1" anchor="t" anchorCtr="0" compatLnSpc="1">
              <a:prstTxWarp prst="textNoShape">
                <a:avLst/>
              </a:prstTxWarp>
            </a:bodyPr>
            <a:lstStyle/>
            <a:p>
              <a:endParaRPr lang="en-US" sz="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6" name="Freeform 14">
              <a:extLst>
                <a:ext uri="{FF2B5EF4-FFF2-40B4-BE49-F238E27FC236}">
                  <a16:creationId xmlns:a16="http://schemas.microsoft.com/office/drawing/2014/main" id="{17267A32-DFE5-8FB4-E430-57A16966B6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215" y="5920726"/>
              <a:ext cx="758799" cy="1874548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17" tIns="60958" rIns="121917" bIns="60958" numCol="1" anchor="t" anchorCtr="0" compatLnSpc="1">
              <a:prstTxWarp prst="textNoShape">
                <a:avLst/>
              </a:prstTxWarp>
            </a:bodyPr>
            <a:lstStyle/>
            <a:p>
              <a:endParaRPr lang="en-US" sz="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7B78BF87-0CFE-C969-0FEE-828292431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7744" y="5920726"/>
              <a:ext cx="758799" cy="1874548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17" tIns="60958" rIns="121917" bIns="60958" numCol="1" anchor="t" anchorCtr="0" compatLnSpc="1">
              <a:prstTxWarp prst="textNoShape">
                <a:avLst/>
              </a:prstTxWarp>
            </a:bodyPr>
            <a:lstStyle/>
            <a:p>
              <a:endParaRPr lang="en-US" sz="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id="{DA28BEDF-39A1-3232-576F-A549E192C9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99113" y="6139533"/>
              <a:ext cx="1672071" cy="1417178"/>
            </a:xfrm>
            <a:custGeom>
              <a:avLst/>
              <a:gdLst>
                <a:gd name="T0" fmla="*/ 210 w 617"/>
                <a:gd name="T1" fmla="*/ 849 h 849"/>
                <a:gd name="T2" fmla="*/ 210 w 617"/>
                <a:gd name="T3" fmla="*/ 717 h 849"/>
                <a:gd name="T4" fmla="*/ 0 w 617"/>
                <a:gd name="T5" fmla="*/ 717 h 849"/>
                <a:gd name="T6" fmla="*/ 0 w 617"/>
                <a:gd name="T7" fmla="*/ 133 h 849"/>
                <a:gd name="T8" fmla="*/ 210 w 617"/>
                <a:gd name="T9" fmla="*/ 133 h 849"/>
                <a:gd name="T10" fmla="*/ 210 w 617"/>
                <a:gd name="T11" fmla="*/ 0 h 849"/>
                <a:gd name="T12" fmla="*/ 617 w 617"/>
                <a:gd name="T13" fmla="*/ 424 h 849"/>
                <a:gd name="T14" fmla="*/ 210 w 617"/>
                <a:gd name="T15" fmla="*/ 849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7" h="849">
                  <a:moveTo>
                    <a:pt x="210" y="849"/>
                  </a:moveTo>
                  <a:lnTo>
                    <a:pt x="210" y="717"/>
                  </a:lnTo>
                  <a:lnTo>
                    <a:pt x="0" y="717"/>
                  </a:lnTo>
                  <a:lnTo>
                    <a:pt x="0" y="133"/>
                  </a:lnTo>
                  <a:lnTo>
                    <a:pt x="210" y="133"/>
                  </a:lnTo>
                  <a:lnTo>
                    <a:pt x="210" y="0"/>
                  </a:lnTo>
                  <a:lnTo>
                    <a:pt x="617" y="424"/>
                  </a:lnTo>
                  <a:lnTo>
                    <a:pt x="210" y="849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121917" tIns="60958" rIns="121917" bIns="60958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9" name="组合 35">
              <a:extLst>
                <a:ext uri="{FF2B5EF4-FFF2-40B4-BE49-F238E27FC236}">
                  <a16:creationId xmlns:a16="http://schemas.microsoft.com/office/drawing/2014/main" id="{FEB1D7BD-8974-9405-20E3-734F820C88C6}"/>
                </a:ext>
              </a:extLst>
            </p:cNvPr>
            <p:cNvGrpSpPr/>
            <p:nvPr/>
          </p:nvGrpSpPr>
          <p:grpSpPr>
            <a:xfrm>
              <a:off x="1362934" y="5920728"/>
              <a:ext cx="1943071" cy="1867871"/>
              <a:chOff x="882491" y="2261909"/>
              <a:chExt cx="959665" cy="1012525"/>
            </a:xfrm>
          </p:grpSpPr>
          <p:sp>
            <p:nvSpPr>
              <p:cNvPr id="50" name="Freeform 15">
                <a:extLst>
                  <a:ext uri="{FF2B5EF4-FFF2-40B4-BE49-F238E27FC236}">
                    <a16:creationId xmlns:a16="http://schemas.microsoft.com/office/drawing/2014/main" id="{CDDA1ABC-7C30-E09E-91FA-A6AB9F7A143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67016" y="2261909"/>
                <a:ext cx="772282" cy="1012525"/>
              </a:xfrm>
              <a:custGeom>
                <a:avLst/>
                <a:gdLst>
                  <a:gd name="T0" fmla="*/ 577 w 577"/>
                  <a:gd name="T1" fmla="*/ 0 h 1119"/>
                  <a:gd name="T2" fmla="*/ 577 w 577"/>
                  <a:gd name="T3" fmla="*/ 1119 h 1119"/>
                  <a:gd name="T4" fmla="*/ 288 w 577"/>
                  <a:gd name="T5" fmla="*/ 840 h 1119"/>
                  <a:gd name="T6" fmla="*/ 0 w 577"/>
                  <a:gd name="T7" fmla="*/ 1118 h 1119"/>
                  <a:gd name="T8" fmla="*/ 0 w 577"/>
                  <a:gd name="T9" fmla="*/ 0 h 1119"/>
                  <a:gd name="T10" fmla="*/ 577 w 577"/>
                  <a:gd name="T11" fmla="*/ 0 h 1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7" h="1119">
                    <a:moveTo>
                      <a:pt x="577" y="0"/>
                    </a:moveTo>
                    <a:lnTo>
                      <a:pt x="577" y="1119"/>
                    </a:lnTo>
                    <a:lnTo>
                      <a:pt x="288" y="840"/>
                    </a:lnTo>
                    <a:lnTo>
                      <a:pt x="0" y="1118"/>
                    </a:lnTo>
                    <a:lnTo>
                      <a:pt x="0" y="0"/>
                    </a:lnTo>
                    <a:lnTo>
                      <a:pt x="577" y="0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sp>
            <p:nvSpPr>
              <p:cNvPr id="51" name="Text Placeholder 59">
                <a:extLst>
                  <a:ext uri="{FF2B5EF4-FFF2-40B4-BE49-F238E27FC236}">
                    <a16:creationId xmlns:a16="http://schemas.microsoft.com/office/drawing/2014/main" id="{E2722D5D-999B-071A-5738-AD8C5383C6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2491" y="2383410"/>
                <a:ext cx="959665" cy="677314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0" indent="0" algn="ctr" defTabSz="914400" rtl="0" eaLnBrk="1" latinLnBrk="0" hangingPunct="1">
                  <a:spcBef>
                    <a:spcPct val="20000"/>
                  </a:spcBef>
                  <a:buFont typeface="Arial" pitchFamily="34" charset="0"/>
                  <a:buNone/>
                  <a:defRPr sz="2000" b="0" kern="1200">
                    <a:solidFill>
                      <a:schemeClr val="bg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2018.02</a:t>
                </a:r>
              </a:p>
            </p:txBody>
          </p:sp>
        </p:grpSp>
        <p:grpSp>
          <p:nvGrpSpPr>
            <p:cNvPr id="10" name="组合 36">
              <a:extLst>
                <a:ext uri="{FF2B5EF4-FFF2-40B4-BE49-F238E27FC236}">
                  <a16:creationId xmlns:a16="http://schemas.microsoft.com/office/drawing/2014/main" id="{6861F4C7-9261-2002-E62B-462943A18088}"/>
                </a:ext>
              </a:extLst>
            </p:cNvPr>
            <p:cNvGrpSpPr/>
            <p:nvPr/>
          </p:nvGrpSpPr>
          <p:grpSpPr>
            <a:xfrm>
              <a:off x="3685405" y="5920726"/>
              <a:ext cx="1943071" cy="1874548"/>
              <a:chOff x="2029538" y="2261909"/>
              <a:chExt cx="959665" cy="1016144"/>
            </a:xfrm>
          </p:grpSpPr>
          <p:sp>
            <p:nvSpPr>
              <p:cNvPr id="48" name="Rectangle 13">
                <a:extLst>
                  <a:ext uri="{FF2B5EF4-FFF2-40B4-BE49-F238E27FC236}">
                    <a16:creationId xmlns:a16="http://schemas.microsoft.com/office/drawing/2014/main" id="{FB9026C4-DC1C-5314-489C-6A048623439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2114063" y="2261909"/>
                <a:ext cx="772282" cy="1016144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sp>
            <p:nvSpPr>
              <p:cNvPr id="49" name="Text Placeholder 59">
                <a:extLst>
                  <a:ext uri="{FF2B5EF4-FFF2-40B4-BE49-F238E27FC236}">
                    <a16:creationId xmlns:a16="http://schemas.microsoft.com/office/drawing/2014/main" id="{0F849522-4C10-8BDB-CB74-B0D3936CDD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29538" y="2383410"/>
                <a:ext cx="959665" cy="677314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0" indent="0" algn="ctr" defTabSz="914400" rtl="0" eaLnBrk="1" latinLnBrk="0" hangingPunct="1">
                  <a:spcBef>
                    <a:spcPct val="20000"/>
                  </a:spcBef>
                  <a:buFont typeface="Arial" pitchFamily="34" charset="0"/>
                  <a:buNone/>
                  <a:defRPr sz="2000" b="0" kern="1200">
                    <a:solidFill>
                      <a:schemeClr val="bg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2018.10</a:t>
                </a:r>
                <a:endParaRPr lang="en-US" sz="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1" name="组合 37">
              <a:extLst>
                <a:ext uri="{FF2B5EF4-FFF2-40B4-BE49-F238E27FC236}">
                  <a16:creationId xmlns:a16="http://schemas.microsoft.com/office/drawing/2014/main" id="{8731B0BE-C8C0-2590-8E0C-EDAD3546BAB1}"/>
                </a:ext>
              </a:extLst>
            </p:cNvPr>
            <p:cNvGrpSpPr/>
            <p:nvPr/>
          </p:nvGrpSpPr>
          <p:grpSpPr>
            <a:xfrm>
              <a:off x="6007876" y="5920726"/>
              <a:ext cx="1943071" cy="1874548"/>
              <a:chOff x="3176585" y="2261909"/>
              <a:chExt cx="959665" cy="1016144"/>
            </a:xfrm>
          </p:grpSpPr>
          <p:sp>
            <p:nvSpPr>
              <p:cNvPr id="46" name="Rectangle 11">
                <a:extLst>
                  <a:ext uri="{FF2B5EF4-FFF2-40B4-BE49-F238E27FC236}">
                    <a16:creationId xmlns:a16="http://schemas.microsoft.com/office/drawing/2014/main" id="{C095FFC0-F018-8388-0221-A50661343CA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261110" y="2261909"/>
                <a:ext cx="772282" cy="1016144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sp>
            <p:nvSpPr>
              <p:cNvPr id="47" name="Text Placeholder 59">
                <a:extLst>
                  <a:ext uri="{FF2B5EF4-FFF2-40B4-BE49-F238E27FC236}">
                    <a16:creationId xmlns:a16="http://schemas.microsoft.com/office/drawing/2014/main" id="{C362F4BF-19DF-ADC7-0D28-C3E0A59D1F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76585" y="2383410"/>
                <a:ext cx="959665" cy="677314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0" indent="0" algn="ctr" defTabSz="914400" rtl="0" eaLnBrk="1" latinLnBrk="0" hangingPunct="1">
                  <a:spcBef>
                    <a:spcPct val="20000"/>
                  </a:spcBef>
                  <a:buFont typeface="Arial" pitchFamily="34" charset="0"/>
                  <a:buNone/>
                  <a:defRPr sz="2000" b="0" kern="1200">
                    <a:solidFill>
                      <a:schemeClr val="bg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2019.02</a:t>
                </a:r>
              </a:p>
              <a:p>
                <a:r>
                  <a:rPr lang="en-US" sz="8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~</a:t>
                </a:r>
              </a:p>
              <a:p>
                <a:r>
                  <a:rPr lang="en-US" sz="8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2020.11</a:t>
                </a:r>
              </a:p>
            </p:txBody>
          </p:sp>
        </p:grpSp>
        <p:grpSp>
          <p:nvGrpSpPr>
            <p:cNvPr id="12" name="组合 38">
              <a:extLst>
                <a:ext uri="{FF2B5EF4-FFF2-40B4-BE49-F238E27FC236}">
                  <a16:creationId xmlns:a16="http://schemas.microsoft.com/office/drawing/2014/main" id="{F54510B6-1910-FD47-D1F5-CE92871B9BA0}"/>
                </a:ext>
              </a:extLst>
            </p:cNvPr>
            <p:cNvGrpSpPr/>
            <p:nvPr/>
          </p:nvGrpSpPr>
          <p:grpSpPr>
            <a:xfrm>
              <a:off x="8330347" y="5920724"/>
              <a:ext cx="1943071" cy="1874548"/>
              <a:chOff x="4323632" y="2261908"/>
              <a:chExt cx="959665" cy="1016144"/>
            </a:xfrm>
          </p:grpSpPr>
          <p:sp>
            <p:nvSpPr>
              <p:cNvPr id="44" name="Rectangle 9">
                <a:extLst>
                  <a:ext uri="{FF2B5EF4-FFF2-40B4-BE49-F238E27FC236}">
                    <a16:creationId xmlns:a16="http://schemas.microsoft.com/office/drawing/2014/main" id="{BB9794C9-7F43-B9E4-5D1B-92C3D2A26CD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408155" y="2261908"/>
                <a:ext cx="772282" cy="1016144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sp>
            <p:nvSpPr>
              <p:cNvPr id="45" name="Text Placeholder 59">
                <a:extLst>
                  <a:ext uri="{FF2B5EF4-FFF2-40B4-BE49-F238E27FC236}">
                    <a16:creationId xmlns:a16="http://schemas.microsoft.com/office/drawing/2014/main" id="{D5D40114-EDF7-5E4C-92EE-F240EDCCA5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23632" y="2383410"/>
                <a:ext cx="959665" cy="677314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0" indent="0" algn="ctr" defTabSz="914400" rtl="0" eaLnBrk="1" latinLnBrk="0" hangingPunct="1">
                  <a:spcBef>
                    <a:spcPct val="20000"/>
                  </a:spcBef>
                  <a:buFont typeface="Arial" pitchFamily="34" charset="0"/>
                  <a:buNone/>
                  <a:defRPr sz="2000" b="0" kern="1200">
                    <a:solidFill>
                      <a:schemeClr val="accent5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8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2021.9</a:t>
                </a:r>
              </a:p>
            </p:txBody>
          </p:sp>
        </p:grpSp>
        <p:sp>
          <p:nvSpPr>
            <p:cNvPr id="13" name="Text Placeholder 59">
              <a:extLst>
                <a:ext uri="{FF2B5EF4-FFF2-40B4-BE49-F238E27FC236}">
                  <a16:creationId xmlns:a16="http://schemas.microsoft.com/office/drawing/2014/main" id="{4E6CA5C8-99F9-E210-0958-186D281A1E2E}"/>
                </a:ext>
              </a:extLst>
            </p:cNvPr>
            <p:cNvSpPr txBox="1">
              <a:spLocks/>
            </p:cNvSpPr>
            <p:nvPr/>
          </p:nvSpPr>
          <p:spPr>
            <a:xfrm>
              <a:off x="3856545" y="8257955"/>
              <a:ext cx="3886140" cy="1726893"/>
            </a:xfrm>
            <a:prstGeom prst="rect">
              <a:avLst/>
            </a:prstGeom>
          </p:spPr>
          <p:txBody>
            <a:bodyPr lIns="121917" tIns="60958" rIns="121917" bIns="60958" anchor="t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800" b="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自研存储引擎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14" name="Straight Connector 54">
              <a:extLst>
                <a:ext uri="{FF2B5EF4-FFF2-40B4-BE49-F238E27FC236}">
                  <a16:creationId xmlns:a16="http://schemas.microsoft.com/office/drawing/2014/main" id="{2A8B520D-DFE1-B5A4-CF3D-41E553A9F16D}"/>
                </a:ext>
              </a:extLst>
            </p:cNvPr>
            <p:cNvCxnSpPr>
              <a:cxnSpLocks/>
            </p:cNvCxnSpPr>
            <p:nvPr/>
          </p:nvCxnSpPr>
          <p:spPr>
            <a:xfrm>
              <a:off x="3856545" y="7785397"/>
              <a:ext cx="0" cy="202786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 Placeholder 59">
              <a:extLst>
                <a:ext uri="{FF2B5EF4-FFF2-40B4-BE49-F238E27FC236}">
                  <a16:creationId xmlns:a16="http://schemas.microsoft.com/office/drawing/2014/main" id="{DF4087DA-13A4-D316-7B73-A8C7BD151F8F}"/>
                </a:ext>
              </a:extLst>
            </p:cNvPr>
            <p:cNvSpPr txBox="1">
              <a:spLocks/>
            </p:cNvSpPr>
            <p:nvPr/>
          </p:nvSpPr>
          <p:spPr>
            <a:xfrm>
              <a:off x="13184338" y="8257955"/>
              <a:ext cx="2523120" cy="2490958"/>
            </a:xfrm>
            <a:prstGeom prst="rect">
              <a:avLst/>
            </a:prstGeom>
          </p:spPr>
          <p:txBody>
            <a:bodyPr lIns="121917" tIns="60958" rIns="121917" bIns="60958" anchor="t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800" b="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indent="-228600">
                <a:buFont typeface="Wingdings" pitchFamily="2" charset="2"/>
                <a:buChar char="ü"/>
              </a:pPr>
              <a:r>
                <a:rPr lang="en-US" altLang="zh-CN" sz="8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1.0.0</a:t>
              </a:r>
              <a:r>
                <a:rPr lang="zh-CN" altLang="en-US" sz="8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 版本发布</a:t>
              </a:r>
              <a:endParaRPr lang="en-US" altLang="zh-CN" sz="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228600" indent="-22860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查询性能优化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indent="-228600">
                <a:buFont typeface="Wingdings" pitchFamily="2" charset="2"/>
                <a:buChar char="ü"/>
              </a:pPr>
              <a:r>
                <a:rPr lang="en-US" altLang="zh-CN" sz="800" dirty="0">
                  <a:latin typeface="微软雅黑" pitchFamily="34" charset="-122"/>
                  <a:ea typeface="微软雅黑" pitchFamily="34" charset="-122"/>
                </a:rPr>
                <a:t>Prometheus</a:t>
              </a: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 协议支持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indent="-228600">
                <a:buFont typeface="Arial" panose="020B0604020202020204" pitchFamily="34" charset="0"/>
                <a:buChar char="•"/>
              </a:pPr>
              <a:endParaRPr lang="en-US" sz="8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Text Placeholder 59">
              <a:extLst>
                <a:ext uri="{FF2B5EF4-FFF2-40B4-BE49-F238E27FC236}">
                  <a16:creationId xmlns:a16="http://schemas.microsoft.com/office/drawing/2014/main" id="{05B913C2-77B1-92DF-64B8-0F1C6C39DE0F}"/>
                </a:ext>
              </a:extLst>
            </p:cNvPr>
            <p:cNvSpPr txBox="1">
              <a:spLocks/>
            </p:cNvSpPr>
            <p:nvPr/>
          </p:nvSpPr>
          <p:spPr>
            <a:xfrm>
              <a:off x="1556425" y="3903641"/>
              <a:ext cx="4293822" cy="2000078"/>
            </a:xfrm>
            <a:prstGeom prst="rect">
              <a:avLst/>
            </a:prstGeom>
          </p:spPr>
          <p:txBody>
            <a:bodyPr lIns="121917" tIns="60958" rIns="121917" bIns="60958" anchor="t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800" b="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altLang="zh-CN" sz="800" b="1" dirty="0">
                <a:solidFill>
                  <a:srgbClr val="056BFF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  <a:p>
              <a:pPr marL="342900" indent="-342900">
                <a:buFont typeface="Wingdings" pitchFamily="2" charset="2"/>
                <a:buChar char="ü"/>
              </a:pPr>
              <a:endParaRPr lang="en-US" altLang="zh-CN" sz="800" dirty="0"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  <a:p>
              <a:pPr marL="342900" indent="-34290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基于 </a:t>
              </a:r>
              <a:r>
                <a:rPr lang="en-US" altLang="zh-CN" sz="800" dirty="0"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InfluxDB</a:t>
              </a:r>
              <a:r>
                <a:rPr lang="zh-CN" altLang="en-US" sz="800" dirty="0"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 单机引擎研发分布式方案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  <a:p>
              <a:pPr marL="342900" indent="-342900">
                <a:buFont typeface="Wingdings" pitchFamily="2" charset="2"/>
                <a:buChar char="ü"/>
              </a:pPr>
              <a:r>
                <a:rPr lang="en-US" altLang="zh-CN" sz="800" dirty="0"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OpenTSDB</a:t>
              </a:r>
              <a:r>
                <a:rPr lang="zh-CN" altLang="en-US" sz="800" dirty="0"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 协议</a:t>
              </a:r>
            </a:p>
          </p:txBody>
        </p:sp>
        <p:sp>
          <p:nvSpPr>
            <p:cNvPr id="17" name="Text Placeholder 59">
              <a:extLst>
                <a:ext uri="{FF2B5EF4-FFF2-40B4-BE49-F238E27FC236}">
                  <a16:creationId xmlns:a16="http://schemas.microsoft.com/office/drawing/2014/main" id="{00958EAF-1C8E-2202-5E83-69307A516913}"/>
                </a:ext>
              </a:extLst>
            </p:cNvPr>
            <p:cNvSpPr txBox="1">
              <a:spLocks/>
            </p:cNvSpPr>
            <p:nvPr/>
          </p:nvSpPr>
          <p:spPr>
            <a:xfrm>
              <a:off x="6199911" y="3901024"/>
              <a:ext cx="4042261" cy="1726893"/>
            </a:xfrm>
            <a:prstGeom prst="rect">
              <a:avLst/>
            </a:prstGeom>
          </p:spPr>
          <p:txBody>
            <a:bodyPr lIns="121917" tIns="60958" rIns="121917" bIns="60958" anchor="t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800" b="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altLang="zh-CN" sz="800" dirty="0">
                <a:solidFill>
                  <a:srgbClr val="056BFF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285750" indent="-285750">
                <a:buFont typeface="Wingdings" pitchFamily="2" charset="2"/>
                <a:buChar char="ü"/>
              </a:pP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内存时序数据库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存储计算分离架构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分级存储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永久代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" name="Text Placeholder 59">
              <a:extLst>
                <a:ext uri="{FF2B5EF4-FFF2-40B4-BE49-F238E27FC236}">
                  <a16:creationId xmlns:a16="http://schemas.microsoft.com/office/drawing/2014/main" id="{EA7E6C97-AAE2-3C0F-0292-EBCDDC1307BB}"/>
                </a:ext>
              </a:extLst>
            </p:cNvPr>
            <p:cNvSpPr txBox="1">
              <a:spLocks/>
            </p:cNvSpPr>
            <p:nvPr/>
          </p:nvSpPr>
          <p:spPr>
            <a:xfrm>
              <a:off x="10853530" y="3898254"/>
              <a:ext cx="3228468" cy="2027859"/>
            </a:xfrm>
            <a:prstGeom prst="rect">
              <a:avLst/>
            </a:prstGeom>
          </p:spPr>
          <p:txBody>
            <a:bodyPr lIns="121917" tIns="60958" rIns="121917" bIns="60958" anchor="t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800" b="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altLang="zh-CN" sz="800" b="1" dirty="0">
                <a:solidFill>
                  <a:srgbClr val="056BFF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  <a:p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>
                <a:buFont typeface="Wingdings" pitchFamily="2" charset="2"/>
                <a:buChar char="ü"/>
              </a:pPr>
              <a:r>
                <a:rPr lang="en-US" altLang="zh-CN" sz="800" dirty="0" err="1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CeresDB</a:t>
              </a:r>
              <a:r>
                <a:rPr lang="zh-CN" altLang="en-US" sz="8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 开源</a:t>
              </a:r>
              <a:endParaRPr lang="en-US" altLang="zh-CN" sz="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19" name="Straight Connector 62">
              <a:extLst>
                <a:ext uri="{FF2B5EF4-FFF2-40B4-BE49-F238E27FC236}">
                  <a16:creationId xmlns:a16="http://schemas.microsoft.com/office/drawing/2014/main" id="{B7E1B2BA-8CC3-E2D0-29E3-B1E0ACA0D497}"/>
                </a:ext>
              </a:extLst>
            </p:cNvPr>
            <p:cNvCxnSpPr>
              <a:cxnSpLocks/>
            </p:cNvCxnSpPr>
            <p:nvPr/>
          </p:nvCxnSpPr>
          <p:spPr>
            <a:xfrm>
              <a:off x="1550085" y="3903641"/>
              <a:ext cx="0" cy="202786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63">
              <a:extLst>
                <a:ext uri="{FF2B5EF4-FFF2-40B4-BE49-F238E27FC236}">
                  <a16:creationId xmlns:a16="http://schemas.microsoft.com/office/drawing/2014/main" id="{D39032B5-3F02-B4B3-CD2C-D97E971B59FD}"/>
                </a:ext>
              </a:extLst>
            </p:cNvPr>
            <p:cNvCxnSpPr>
              <a:cxnSpLocks/>
            </p:cNvCxnSpPr>
            <p:nvPr/>
          </p:nvCxnSpPr>
          <p:spPr>
            <a:xfrm>
              <a:off x="6193217" y="3903641"/>
              <a:ext cx="0" cy="202786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64">
              <a:extLst>
                <a:ext uri="{FF2B5EF4-FFF2-40B4-BE49-F238E27FC236}">
                  <a16:creationId xmlns:a16="http://schemas.microsoft.com/office/drawing/2014/main" id="{2DD85B2E-809F-CA4A-F431-384710CE2730}"/>
                </a:ext>
              </a:extLst>
            </p:cNvPr>
            <p:cNvCxnSpPr>
              <a:cxnSpLocks/>
            </p:cNvCxnSpPr>
            <p:nvPr/>
          </p:nvCxnSpPr>
          <p:spPr>
            <a:xfrm>
              <a:off x="10833361" y="3903641"/>
              <a:ext cx="0" cy="202786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组合 38">
              <a:extLst>
                <a:ext uri="{FF2B5EF4-FFF2-40B4-BE49-F238E27FC236}">
                  <a16:creationId xmlns:a16="http://schemas.microsoft.com/office/drawing/2014/main" id="{783C121B-9301-DD67-E16F-B90194A5006E}"/>
                </a:ext>
              </a:extLst>
            </p:cNvPr>
            <p:cNvGrpSpPr/>
            <p:nvPr/>
          </p:nvGrpSpPr>
          <p:grpSpPr>
            <a:xfrm>
              <a:off x="10663503" y="5920726"/>
              <a:ext cx="1943071" cy="1874548"/>
              <a:chOff x="4323632" y="2261909"/>
              <a:chExt cx="959665" cy="1016144"/>
            </a:xfrm>
          </p:grpSpPr>
          <p:sp>
            <p:nvSpPr>
              <p:cNvPr id="42" name="Rectangle 9">
                <a:extLst>
                  <a:ext uri="{FF2B5EF4-FFF2-40B4-BE49-F238E27FC236}">
                    <a16:creationId xmlns:a16="http://schemas.microsoft.com/office/drawing/2014/main" id="{39E55C5F-EEB6-0540-C2EF-4074E13708F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408157" y="2261909"/>
                <a:ext cx="772282" cy="1016144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sp>
            <p:nvSpPr>
              <p:cNvPr id="43" name="Text Placeholder 59">
                <a:extLst>
                  <a:ext uri="{FF2B5EF4-FFF2-40B4-BE49-F238E27FC236}">
                    <a16:creationId xmlns:a16="http://schemas.microsoft.com/office/drawing/2014/main" id="{C7D1F9F8-A406-1063-2939-1379BA1F023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23632" y="2383410"/>
                <a:ext cx="959665" cy="677314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0" indent="0" algn="ctr" defTabSz="914400" rtl="0" eaLnBrk="1" latinLnBrk="0" hangingPunct="1">
                  <a:spcBef>
                    <a:spcPct val="20000"/>
                  </a:spcBef>
                  <a:buFont typeface="Arial" pitchFamily="34" charset="0"/>
                  <a:buNone/>
                  <a:defRPr sz="2000" b="0" kern="1200">
                    <a:solidFill>
                      <a:schemeClr val="accent5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2022.6</a:t>
                </a:r>
                <a:endParaRPr lang="en-US" sz="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CF008630-5254-680B-8EEB-53C0DBB52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99712" y="5917389"/>
              <a:ext cx="804135" cy="1417178"/>
            </a:xfrm>
            <a:custGeom>
              <a:avLst/>
              <a:gdLst>
                <a:gd name="T0" fmla="*/ 280 w 280"/>
                <a:gd name="T1" fmla="*/ 278 h 862"/>
                <a:gd name="T2" fmla="*/ 280 w 280"/>
                <a:gd name="T3" fmla="*/ 862 h 862"/>
                <a:gd name="T4" fmla="*/ 0 w 280"/>
                <a:gd name="T5" fmla="*/ 582 h 862"/>
                <a:gd name="T6" fmla="*/ 0 w 280"/>
                <a:gd name="T7" fmla="*/ 0 h 862"/>
                <a:gd name="T8" fmla="*/ 3 w 280"/>
                <a:gd name="T9" fmla="*/ 0 h 862"/>
                <a:gd name="T10" fmla="*/ 280 w 280"/>
                <a:gd name="T11" fmla="*/ 278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862">
                  <a:moveTo>
                    <a:pt x="280" y="278"/>
                  </a:moveTo>
                  <a:lnTo>
                    <a:pt x="280" y="86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" y="0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17" tIns="60958" rIns="121917" bIns="60958" numCol="1" anchor="t" anchorCtr="0" compatLnSpc="1">
              <a:prstTxWarp prst="textNoShape">
                <a:avLst/>
              </a:prstTxWarp>
            </a:bodyPr>
            <a:lstStyle/>
            <a:p>
              <a:endParaRPr lang="en-US" sz="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24" name="组合 38">
              <a:extLst>
                <a:ext uri="{FF2B5EF4-FFF2-40B4-BE49-F238E27FC236}">
                  <a16:creationId xmlns:a16="http://schemas.microsoft.com/office/drawing/2014/main" id="{A2968FA7-9689-9CC4-5E72-3D1E7404E218}"/>
                </a:ext>
              </a:extLst>
            </p:cNvPr>
            <p:cNvGrpSpPr/>
            <p:nvPr/>
          </p:nvGrpSpPr>
          <p:grpSpPr>
            <a:xfrm>
              <a:off x="13006864" y="5910849"/>
              <a:ext cx="1943071" cy="1874548"/>
              <a:chOff x="4323632" y="2261909"/>
              <a:chExt cx="959665" cy="1016144"/>
            </a:xfrm>
          </p:grpSpPr>
          <p:sp>
            <p:nvSpPr>
              <p:cNvPr id="40" name="Rectangle 9">
                <a:extLst>
                  <a:ext uri="{FF2B5EF4-FFF2-40B4-BE49-F238E27FC236}">
                    <a16:creationId xmlns:a16="http://schemas.microsoft.com/office/drawing/2014/main" id="{63E4E70F-215F-99C8-E868-9A7677A0316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408157" y="2261909"/>
                <a:ext cx="772282" cy="1016144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sp>
            <p:nvSpPr>
              <p:cNvPr id="41" name="Text Placeholder 59">
                <a:extLst>
                  <a:ext uri="{FF2B5EF4-FFF2-40B4-BE49-F238E27FC236}">
                    <a16:creationId xmlns:a16="http://schemas.microsoft.com/office/drawing/2014/main" id="{7016A371-E01F-1FD0-30BD-E042B375772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23632" y="2383410"/>
                <a:ext cx="959665" cy="677314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0" indent="0" algn="ctr" defTabSz="914400" rtl="0" eaLnBrk="1" latinLnBrk="0" hangingPunct="1">
                  <a:spcBef>
                    <a:spcPct val="20000"/>
                  </a:spcBef>
                  <a:buFont typeface="Arial" pitchFamily="34" charset="0"/>
                  <a:buNone/>
                  <a:defRPr sz="2000" b="0" kern="1200">
                    <a:solidFill>
                      <a:schemeClr val="accent5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2023.3</a:t>
                </a:r>
                <a:endParaRPr lang="en-US" sz="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Text Placeholder 59">
              <a:extLst>
                <a:ext uri="{FF2B5EF4-FFF2-40B4-BE49-F238E27FC236}">
                  <a16:creationId xmlns:a16="http://schemas.microsoft.com/office/drawing/2014/main" id="{A726D799-22CE-A00F-7671-E8B80AE26F8A}"/>
                </a:ext>
              </a:extLst>
            </p:cNvPr>
            <p:cNvSpPr txBox="1">
              <a:spLocks/>
            </p:cNvSpPr>
            <p:nvPr/>
          </p:nvSpPr>
          <p:spPr>
            <a:xfrm>
              <a:off x="8520443" y="8257954"/>
              <a:ext cx="3886140" cy="2490959"/>
            </a:xfrm>
            <a:prstGeom prst="rect">
              <a:avLst/>
            </a:prstGeom>
          </p:spPr>
          <p:txBody>
            <a:bodyPr lIns="121917" tIns="60958" rIns="121917" bIns="60958" anchor="t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800" b="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indent="-22860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开源版本 </a:t>
              </a:r>
              <a:r>
                <a:rPr lang="en-US" altLang="zh-CN" sz="800" dirty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800" dirty="0" err="1">
                  <a:latin typeface="微软雅黑" pitchFamily="34" charset="-122"/>
                  <a:ea typeface="微软雅黑" pitchFamily="34" charset="-122"/>
                </a:rPr>
                <a:t>CeresDB</a:t>
              </a: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 开始研发</a:t>
              </a:r>
              <a:endParaRPr lang="en-US" sz="8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indent="-228600">
                <a:buFont typeface="Wingdings" pitchFamily="2" charset="2"/>
                <a:buChar char="ü"/>
              </a:pPr>
              <a:endParaRPr lang="en-US" sz="800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26" name="Straight Connector 56">
              <a:extLst>
                <a:ext uri="{FF2B5EF4-FFF2-40B4-BE49-F238E27FC236}">
                  <a16:creationId xmlns:a16="http://schemas.microsoft.com/office/drawing/2014/main" id="{19679650-D6CC-2D59-75D8-E7EE9F8A346B}"/>
                </a:ext>
              </a:extLst>
            </p:cNvPr>
            <p:cNvCxnSpPr>
              <a:cxnSpLocks/>
            </p:cNvCxnSpPr>
            <p:nvPr/>
          </p:nvCxnSpPr>
          <p:spPr>
            <a:xfrm>
              <a:off x="8501485" y="7838293"/>
              <a:ext cx="0" cy="269797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EC52B424-5FBF-34B0-B0D2-F65661DBDB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52181" y="5917389"/>
              <a:ext cx="815158" cy="1874548"/>
            </a:xfrm>
            <a:custGeom>
              <a:avLst/>
              <a:gdLst>
                <a:gd name="T0" fmla="*/ 280 w 280"/>
                <a:gd name="T1" fmla="*/ 278 h 862"/>
                <a:gd name="T2" fmla="*/ 280 w 280"/>
                <a:gd name="T3" fmla="*/ 862 h 862"/>
                <a:gd name="T4" fmla="*/ 0 w 280"/>
                <a:gd name="T5" fmla="*/ 582 h 862"/>
                <a:gd name="T6" fmla="*/ 0 w 280"/>
                <a:gd name="T7" fmla="*/ 0 h 862"/>
                <a:gd name="T8" fmla="*/ 3 w 280"/>
                <a:gd name="T9" fmla="*/ 0 h 862"/>
                <a:gd name="T10" fmla="*/ 280 w 280"/>
                <a:gd name="T11" fmla="*/ 278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862">
                  <a:moveTo>
                    <a:pt x="280" y="278"/>
                  </a:moveTo>
                  <a:lnTo>
                    <a:pt x="280" y="86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" y="0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17" tIns="60958" rIns="121917" bIns="60958" numCol="1" anchor="t" anchorCtr="0" compatLnSpc="1">
              <a:prstTxWarp prst="textNoShape">
                <a:avLst/>
              </a:prstTxWarp>
            </a:bodyPr>
            <a:lstStyle/>
            <a:p>
              <a:endParaRPr lang="en-US" sz="8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28" name="组合 38">
              <a:extLst>
                <a:ext uri="{FF2B5EF4-FFF2-40B4-BE49-F238E27FC236}">
                  <a16:creationId xmlns:a16="http://schemas.microsoft.com/office/drawing/2014/main" id="{EB23C5FC-93C8-6601-653D-A4D81D54FB4E}"/>
                </a:ext>
              </a:extLst>
            </p:cNvPr>
            <p:cNvGrpSpPr/>
            <p:nvPr/>
          </p:nvGrpSpPr>
          <p:grpSpPr>
            <a:xfrm>
              <a:off x="15372672" y="5910849"/>
              <a:ext cx="1943071" cy="1874548"/>
              <a:chOff x="4323632" y="2261909"/>
              <a:chExt cx="959665" cy="1016144"/>
            </a:xfrm>
          </p:grpSpPr>
          <p:sp>
            <p:nvSpPr>
              <p:cNvPr id="38" name="Rectangle 9">
                <a:extLst>
                  <a:ext uri="{FF2B5EF4-FFF2-40B4-BE49-F238E27FC236}">
                    <a16:creationId xmlns:a16="http://schemas.microsoft.com/office/drawing/2014/main" id="{E72ABFB2-3EFE-57CB-ACB4-1AF68B5E18C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408157" y="2261909"/>
                <a:ext cx="772282" cy="1016144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sp>
            <p:nvSpPr>
              <p:cNvPr id="39" name="Text Placeholder 59">
                <a:extLst>
                  <a:ext uri="{FF2B5EF4-FFF2-40B4-BE49-F238E27FC236}">
                    <a16:creationId xmlns:a16="http://schemas.microsoft.com/office/drawing/2014/main" id="{CE664724-0FA8-747E-00D7-FA5395EC55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23632" y="2383410"/>
                <a:ext cx="959665" cy="677314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0" indent="0" algn="ctr" defTabSz="914400" rtl="0" eaLnBrk="1" latinLnBrk="0" hangingPunct="1">
                  <a:spcBef>
                    <a:spcPct val="20000"/>
                  </a:spcBef>
                  <a:buFont typeface="Arial" pitchFamily="34" charset="0"/>
                  <a:buNone/>
                  <a:defRPr sz="2000" b="0" kern="1200">
                    <a:solidFill>
                      <a:schemeClr val="accent5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2023.6</a:t>
                </a:r>
                <a:endParaRPr lang="en-US" sz="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Text Placeholder 59">
              <a:extLst>
                <a:ext uri="{FF2B5EF4-FFF2-40B4-BE49-F238E27FC236}">
                  <a16:creationId xmlns:a16="http://schemas.microsoft.com/office/drawing/2014/main" id="{103A6966-71EE-F720-4D7E-E4984B5586F0}"/>
                </a:ext>
              </a:extLst>
            </p:cNvPr>
            <p:cNvSpPr txBox="1">
              <a:spLocks/>
            </p:cNvSpPr>
            <p:nvPr/>
          </p:nvSpPr>
          <p:spPr>
            <a:xfrm>
              <a:off x="15587507" y="3979850"/>
              <a:ext cx="3958106" cy="1874549"/>
            </a:xfrm>
            <a:prstGeom prst="rect">
              <a:avLst/>
            </a:prstGeom>
          </p:spPr>
          <p:txBody>
            <a:bodyPr lIns="121917" tIns="60958" rIns="121917" bIns="60958" anchor="t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800" b="0" kern="120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altLang="zh-CN" sz="800" b="1" dirty="0">
                <a:solidFill>
                  <a:srgbClr val="056BFF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  <a:p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>
                <a:buFont typeface="Wingdings" pitchFamily="2" charset="2"/>
                <a:buChar char="ü"/>
              </a:pPr>
              <a:r>
                <a:rPr lang="en-US" altLang="zh-CN" sz="8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1.2.2</a:t>
              </a:r>
              <a:r>
                <a:rPr lang="zh-CN" altLang="en-US" sz="8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 版本发布</a:t>
              </a:r>
              <a:endParaRPr lang="en-US" altLang="zh-CN" sz="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优化了写入性能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>
                <a:buFont typeface="Wingdings" pitchFamily="2" charset="2"/>
                <a:buChar char="ü"/>
              </a:pPr>
              <a:r>
                <a:rPr lang="zh-CN" altLang="en-US" sz="800" dirty="0">
                  <a:latin typeface="微软雅黑" pitchFamily="34" charset="-122"/>
                  <a:ea typeface="微软雅黑" pitchFamily="34" charset="-122"/>
                </a:rPr>
                <a:t>优化了分布式方案</a:t>
              </a:r>
              <a:endParaRPr lang="en-US" altLang="zh-CN" sz="800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0" name="Straight Connector 64">
              <a:extLst>
                <a:ext uri="{FF2B5EF4-FFF2-40B4-BE49-F238E27FC236}">
                  <a16:creationId xmlns:a16="http://schemas.microsoft.com/office/drawing/2014/main" id="{3879D798-3CD4-993F-846B-2000A5CB0D3F}"/>
                </a:ext>
              </a:extLst>
            </p:cNvPr>
            <p:cNvCxnSpPr>
              <a:cxnSpLocks/>
            </p:cNvCxnSpPr>
            <p:nvPr/>
          </p:nvCxnSpPr>
          <p:spPr>
            <a:xfrm>
              <a:off x="13178005" y="7791937"/>
              <a:ext cx="0" cy="295697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64">
              <a:extLst>
                <a:ext uri="{FF2B5EF4-FFF2-40B4-BE49-F238E27FC236}">
                  <a16:creationId xmlns:a16="http://schemas.microsoft.com/office/drawing/2014/main" id="{D30CC0B2-CCDB-EFE9-04D7-9592CB2EE582}"/>
                </a:ext>
              </a:extLst>
            </p:cNvPr>
            <p:cNvCxnSpPr>
              <a:cxnSpLocks/>
            </p:cNvCxnSpPr>
            <p:nvPr/>
          </p:nvCxnSpPr>
          <p:spPr>
            <a:xfrm>
              <a:off x="15567339" y="4092933"/>
              <a:ext cx="0" cy="182445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4046656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CeresDB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目标</a:t>
            </a:r>
            <a:endParaRPr dirty="0"/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F5FD72D1-C3BC-4F88-5250-583708A4CBC6}"/>
              </a:ext>
            </a:extLst>
          </p:cNvPr>
          <p:cNvSpPr txBox="1"/>
          <p:nvPr/>
        </p:nvSpPr>
        <p:spPr>
          <a:xfrm>
            <a:off x="373965" y="635534"/>
            <a:ext cx="4703071" cy="4201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endParaRPr lang="en-US" altLang="zh-CN" sz="1100" dirty="0">
              <a:effectLst/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C5E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解决时间线高基数问题</a:t>
            </a:r>
            <a:endParaRPr lang="en-US" altLang="zh-CN" sz="2400" b="1" dirty="0">
              <a:solidFill>
                <a:srgbClr val="0C5EFF"/>
              </a:solidFill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effectLst/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能高效处理好 </a:t>
            </a:r>
            <a:r>
              <a:rPr lang="en-US" altLang="zh-CN" sz="1600" dirty="0">
                <a:effectLst/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APM</a:t>
            </a:r>
            <a:r>
              <a:rPr lang="zh-CN" altLang="en-US" sz="1600" dirty="0">
                <a:effectLst/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型时序数据</a:t>
            </a:r>
            <a:endParaRPr lang="en-US" altLang="zh-CN" sz="1600" dirty="0">
              <a:effectLst/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同时</a:t>
            </a:r>
            <a:r>
              <a:rPr lang="zh-CN" altLang="en-US" sz="1600" dirty="0">
                <a:effectLst/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能高效处理好高基数时间线场景</a:t>
            </a:r>
            <a:endParaRPr lang="en-US" altLang="zh-CN" sz="1600" dirty="0">
              <a:effectLst/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lvl="1">
              <a:lnSpc>
                <a:spcPct val="150000"/>
              </a:lnSpc>
            </a:pPr>
            <a:endParaRPr lang="en-US" altLang="zh-CN" sz="1600" dirty="0">
              <a:effectLst/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rgbClr val="0C5E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提供原生分布式方案</a:t>
            </a:r>
            <a:endParaRPr lang="en-US" altLang="zh-CN" sz="2400" b="1" dirty="0">
              <a:solidFill>
                <a:srgbClr val="0C5EFF"/>
              </a:solidFill>
              <a:latin typeface="Alibaba PuHuiTi B" pitchFamily="18" charset="-122"/>
              <a:ea typeface="Alibaba PuHuiTi B" pitchFamily="18" charset="-122"/>
              <a:cs typeface="Alibaba PuHuiTi B" pitchFamily="18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大规模部署</a:t>
            </a:r>
            <a:endParaRPr lang="en-US" altLang="zh-CN" sz="1600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提供高可用、高可靠的服务</a:t>
            </a:r>
            <a:endParaRPr lang="en-US" altLang="zh-CN" sz="1600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支持水平扩容</a:t>
            </a:r>
            <a:endParaRPr lang="en-US" altLang="zh-CN" sz="1600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effectLst/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支持高效的分布式查询</a:t>
            </a:r>
            <a:endParaRPr lang="zh-CN" altLang="en-US" sz="1600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lvl="1"/>
            <a:endParaRPr lang="en-US" sz="1600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68C39A-B00A-FDB2-1C3D-0370A1DA6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6257" y="1909911"/>
            <a:ext cx="4641359" cy="216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42780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矩形 2"/>
          <p:cNvSpPr/>
          <p:nvPr/>
        </p:nvSpPr>
        <p:spPr>
          <a:xfrm>
            <a:off x="0" y="-1905"/>
            <a:ext cx="9144000" cy="5145405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01" name="文本框 21"/>
          <p:cNvSpPr txBox="1"/>
          <p:nvPr/>
        </p:nvSpPr>
        <p:spPr>
          <a:xfrm>
            <a:off x="762634" y="1507070"/>
            <a:ext cx="7467602" cy="2185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endParaRPr lang="en-US" altLang="zh-CN" dirty="0"/>
          </a:p>
          <a:p>
            <a:pPr algn="just"/>
            <a:r>
              <a:rPr lang="en-US" altLang="zh-CN" dirty="0"/>
              <a:t>	</a:t>
            </a:r>
            <a:r>
              <a:rPr lang="en-US" altLang="zh-CN" sz="2400" dirty="0"/>
              <a:t>- </a:t>
            </a:r>
            <a:r>
              <a:rPr lang="en-US" altLang="zh-CN" sz="2400" dirty="0" err="1"/>
              <a:t>Tokio</a:t>
            </a:r>
            <a:r>
              <a:rPr lang="zh-CN" altLang="en-US" sz="2400" dirty="0"/>
              <a:t> </a:t>
            </a:r>
            <a:r>
              <a:rPr lang="en-US" altLang="zh-CN" sz="2400" dirty="0"/>
              <a:t>Preemption</a:t>
            </a:r>
          </a:p>
          <a:p>
            <a:pPr algn="just"/>
            <a:r>
              <a:rPr lang="en-US" altLang="zh-CN" sz="2400" dirty="0"/>
              <a:t>	- Future</a:t>
            </a:r>
            <a:r>
              <a:rPr lang="zh-CN" altLang="en-US" sz="2400" dirty="0"/>
              <a:t> </a:t>
            </a:r>
            <a:r>
              <a:rPr lang="en-US" altLang="zh-CN" sz="2400" dirty="0"/>
              <a:t>Cancellation</a:t>
            </a:r>
          </a:p>
          <a:p>
            <a:r>
              <a:rPr lang="en-US" altLang="zh-CN" dirty="0"/>
              <a:t>	</a:t>
            </a:r>
          </a:p>
          <a:p>
            <a:pPr marL="457200" indent="-457200">
              <a:buFont typeface="Wingdings" pitchFamily="2" charset="2"/>
              <a:buChar char="l"/>
            </a:pPr>
            <a:endParaRPr dirty="0"/>
          </a:p>
        </p:txBody>
      </p:sp>
      <p:sp>
        <p:nvSpPr>
          <p:cNvPr id="103" name="矩形 7"/>
          <p:cNvSpPr/>
          <p:nvPr/>
        </p:nvSpPr>
        <p:spPr>
          <a:xfrm>
            <a:off x="772189" y="991719"/>
            <a:ext cx="77546" cy="237351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ln w="9525" cap="flat">
                  <a:solidFill>
                    <a:srgbClr val="0D7260"/>
                  </a:solidFill>
                  <a:prstDash val="solid"/>
                  <a:round/>
                </a:ln>
                <a:noFill/>
              </a:defRPr>
            </a:pPr>
            <a:endParaRPr/>
          </a:p>
        </p:txBody>
      </p:sp>
      <p:sp>
        <p:nvSpPr>
          <p:cNvPr id="104" name="文本框 10"/>
          <p:cNvSpPr txBox="1"/>
          <p:nvPr/>
        </p:nvSpPr>
        <p:spPr>
          <a:xfrm>
            <a:off x="866879" y="926217"/>
            <a:ext cx="4577716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altLang="zh-CN" dirty="0"/>
              <a:t>Rust</a:t>
            </a:r>
            <a:r>
              <a:rPr lang="zh-CN" altLang="en-US" dirty="0"/>
              <a:t> 生产实践</a:t>
            </a:r>
            <a:endParaRPr lang="en-US" altLang="zh-CN" dirty="0"/>
          </a:p>
        </p:txBody>
      </p:sp>
      <p:sp>
        <p:nvSpPr>
          <p:cNvPr id="105" name="矩形 13"/>
          <p:cNvSpPr/>
          <p:nvPr/>
        </p:nvSpPr>
        <p:spPr>
          <a:xfrm>
            <a:off x="0" y="4201159"/>
            <a:ext cx="9144000" cy="953771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06" name="图片 14" descr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754" y="3174364"/>
            <a:ext cx="2465071" cy="198056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矩形 15"/>
          <p:cNvSpPr/>
          <p:nvPr/>
        </p:nvSpPr>
        <p:spPr>
          <a:xfrm>
            <a:off x="716944" y="991719"/>
            <a:ext cx="77546" cy="237351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49194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zh-CN" altLang="en-US" dirty="0"/>
              <a:t>生产实践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 err="1"/>
              <a:t>Tokio</a:t>
            </a:r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614DF7C-A78E-B31D-0877-7AB378580814}"/>
              </a:ext>
            </a:extLst>
          </p:cNvPr>
          <p:cNvSpPr txBox="1"/>
          <p:nvPr/>
        </p:nvSpPr>
        <p:spPr>
          <a:xfrm>
            <a:off x="422788" y="1243827"/>
            <a:ext cx="6480941" cy="16158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为什么使用</a:t>
            </a: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2400" dirty="0" err="1"/>
              <a:t>T</a:t>
            </a:r>
            <a:r>
              <a:rPr kumimoji="0" lang="en-US" altLang="zh-CN" sz="2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okio</a:t>
            </a:r>
            <a:r>
              <a:rPr kumimoji="0" lang="zh-CN" alt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？</a:t>
            </a:r>
            <a:endParaRPr kumimoji="0" lang="en-US" altLang="zh-CN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342900" marR="0" indent="-342900" algn="l" defTabSz="457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业界使用最广泛，测试齐全。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342900" marR="0" indent="-342900" algn="l" defTabSz="457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zh-CN" dirty="0" err="1"/>
              <a:t>Tokio</a:t>
            </a:r>
            <a:r>
              <a:rPr lang="zh-CN" altLang="en-US" dirty="0"/>
              <a:t> 支持 </a:t>
            </a:r>
            <a:r>
              <a:rPr lang="en-US" altLang="zh-CN" dirty="0"/>
              <a:t>async/await</a:t>
            </a:r>
            <a:r>
              <a:rPr lang="zh-CN" altLang="en-US" dirty="0"/>
              <a:t>，提供了高效的异步锁、异步队列等。</a:t>
            </a:r>
            <a:endParaRPr lang="en-US" altLang="zh-CN" dirty="0"/>
          </a:p>
          <a:p>
            <a:pPr marL="342900" marR="0" indent="-342900" algn="l" defTabSz="457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Tokio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社区支持好</a:t>
            </a:r>
            <a:r>
              <a:rPr lang="zh-CN" altLang="en-US" dirty="0"/>
              <a:t>。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140770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88" name="文本框 8"/>
          <p:cNvSpPr txBox="1"/>
          <p:nvPr/>
        </p:nvSpPr>
        <p:spPr>
          <a:xfrm>
            <a:off x="704742" y="1243827"/>
            <a:ext cx="329073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endParaRPr dirty="0"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  <a:p>
            <a:pPr>
              <a:defRPr sz="2400" b="1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Poppins"/>
                <a:ea typeface="Poppins"/>
                <a:cs typeface="Poppins"/>
                <a:sym typeface="Poppins"/>
              </a:defRPr>
            </a:pPr>
            <a:r>
              <a:rPr dirty="0"/>
              <a:t> </a:t>
            </a:r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 err="1"/>
              <a:t>Tokio</a:t>
            </a:r>
            <a:r>
              <a:rPr lang="zh-CN" altLang="en-US" dirty="0"/>
              <a:t> 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7B7199-26A9-F679-B06F-30BFE143B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42" y="1659324"/>
            <a:ext cx="4397006" cy="176530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403DBB2-6F27-319E-5BE5-5B4B1B28A08E}"/>
              </a:ext>
            </a:extLst>
          </p:cNvPr>
          <p:cNvSpPr txBox="1"/>
          <p:nvPr/>
        </p:nvSpPr>
        <p:spPr>
          <a:xfrm>
            <a:off x="727270" y="1081100"/>
            <a:ext cx="2231231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Rust</a:t>
            </a:r>
            <a:r>
              <a:rPr lang="zh-CN" altLang="en-US" dirty="0"/>
              <a:t> </a:t>
            </a:r>
            <a:r>
              <a:rPr lang="en-US" altLang="zh-CN" dirty="0"/>
              <a:t>future</a:t>
            </a:r>
            <a:r>
              <a:rPr lang="zh-CN" altLang="en-US" dirty="0"/>
              <a:t> </a:t>
            </a:r>
            <a:r>
              <a:rPr lang="en-US" altLang="zh-CN" dirty="0"/>
              <a:t>preemption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045E24-14AC-1518-81C8-45F868675C63}"/>
              </a:ext>
            </a:extLst>
          </p:cNvPr>
          <p:cNvSpPr txBox="1"/>
          <p:nvPr/>
        </p:nvSpPr>
        <p:spPr>
          <a:xfrm>
            <a:off x="598910" y="4509475"/>
            <a:ext cx="7455736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dirty="0"/>
              <a:t>https://docs.rs/tokio/latest/tokio/#cpu-bound-tasks-and-blocking-code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3881261-3CA1-F41B-A858-CFF3B4A4F637}"/>
              </a:ext>
            </a:extLst>
          </p:cNvPr>
          <p:cNvSpPr txBox="1"/>
          <p:nvPr/>
        </p:nvSpPr>
        <p:spPr>
          <a:xfrm>
            <a:off x="5722139" y="1621404"/>
            <a:ext cx="3497421" cy="1477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Source Serif 4"/>
              </a:rPr>
              <a:t>However, this kind of swapping can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Source Serif 4"/>
              </a:rPr>
              <a:t>only happen at </a:t>
            </a:r>
            <a:r>
              <a:rPr lang="en-US" altLang="zh-CN" dirty="0">
                <a:solidFill>
                  <a:srgbClr val="FF0000"/>
                </a:solidFill>
              </a:rPr>
              <a:t>.await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Source Serif 4"/>
              </a:rPr>
              <a:t> points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Serif 4"/>
              </a:rPr>
              <a:t>, so code that </a:t>
            </a:r>
            <a:r>
              <a:rPr lang="en-US" altLang="zh-CN" b="0" i="0" dirty="0">
                <a:solidFill>
                  <a:schemeClr val="tx1"/>
                </a:solidFill>
                <a:effectLst/>
                <a:latin typeface="Source Serif 4"/>
              </a:rPr>
              <a:t>spends a long time without reaching an </a:t>
            </a:r>
            <a:r>
              <a:rPr lang="en-US" altLang="zh-CN" dirty="0">
                <a:solidFill>
                  <a:schemeClr val="tx1"/>
                </a:solidFill>
              </a:rPr>
              <a:t>.await</a:t>
            </a:r>
            <a:r>
              <a:rPr lang="en-US" altLang="zh-CN" b="0" i="0" dirty="0">
                <a:solidFill>
                  <a:schemeClr val="tx1"/>
                </a:solidFill>
                <a:effectLst/>
                <a:latin typeface="Source Serif 4"/>
              </a:rPr>
              <a:t> will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Source Serif 4"/>
              </a:rPr>
              <a:t>prevent other tasks from running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Serif 4"/>
              </a:rPr>
              <a:t>.</a:t>
            </a:r>
            <a:endParaRPr lang="zh-CN" altLang="en-US" dirty="0"/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F4560436-0DD5-9D8E-A7F2-38FD3B95D951}"/>
              </a:ext>
            </a:extLst>
          </p:cNvPr>
          <p:cNvSpPr/>
          <p:nvPr/>
        </p:nvSpPr>
        <p:spPr>
          <a:xfrm>
            <a:off x="5241783" y="2451990"/>
            <a:ext cx="413519" cy="231127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428547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5934304F-ADEC-F8E2-6B06-1F415D486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5778" y="997338"/>
            <a:ext cx="4730862" cy="3395177"/>
          </a:xfrm>
          <a:prstGeom prst="rect">
            <a:avLst/>
          </a:prstGeom>
        </p:spPr>
      </p:pic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zh-CN" altLang="en-US" dirty="0"/>
              <a:t>生产实践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Future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51D60E2-92A7-17BD-1182-255B2AD432DC}"/>
              </a:ext>
            </a:extLst>
          </p:cNvPr>
          <p:cNvSpPr txBox="1"/>
          <p:nvPr/>
        </p:nvSpPr>
        <p:spPr>
          <a:xfrm>
            <a:off x="467360" y="1356360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D3CFBEF9-54C4-804C-D2E6-026845E9DF13}"/>
              </a:ext>
            </a:extLst>
          </p:cNvPr>
          <p:cNvCxnSpPr>
            <a:cxnSpLocks/>
          </p:cNvCxnSpPr>
          <p:nvPr/>
        </p:nvCxnSpPr>
        <p:spPr>
          <a:xfrm>
            <a:off x="3872108" y="2436350"/>
            <a:ext cx="500882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BE058FBE-4B98-40C1-FBFE-CC9F9FE33BF3}"/>
              </a:ext>
            </a:extLst>
          </p:cNvPr>
          <p:cNvSpPr txBox="1"/>
          <p:nvPr/>
        </p:nvSpPr>
        <p:spPr>
          <a:xfrm>
            <a:off x="3945778" y="2229808"/>
            <a:ext cx="307777" cy="1846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200" dirty="0">
                <a:solidFill>
                  <a:srgbClr val="FF0000"/>
                </a:solidFill>
              </a:rPr>
              <a:t>循环</a:t>
            </a:r>
            <a:endParaRPr kumimoji="0" lang="zh-CN" altLang="en-US" sz="12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65240B74-3D19-2294-B67A-EC7116A3CB50}"/>
              </a:ext>
            </a:extLst>
          </p:cNvPr>
          <p:cNvCxnSpPr/>
          <p:nvPr/>
        </p:nvCxnSpPr>
        <p:spPr>
          <a:xfrm flipH="1">
            <a:off x="8481557" y="2676013"/>
            <a:ext cx="454288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C55C6E5D-EA23-A55B-F534-230640AB34BE}"/>
              </a:ext>
            </a:extLst>
          </p:cNvPr>
          <p:cNvSpPr txBox="1"/>
          <p:nvPr/>
        </p:nvSpPr>
        <p:spPr>
          <a:xfrm>
            <a:off x="8554812" y="2436350"/>
            <a:ext cx="243656" cy="1846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>
                <a:solidFill>
                  <a:srgbClr val="FF0000"/>
                </a:solidFill>
              </a:rPr>
              <a:t>Run</a:t>
            </a:r>
            <a:endParaRPr kumimoji="0" lang="zh-CN" altLang="en-US" sz="12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C58DB3FC-9EF8-51F5-9EF6-21F182C93C50}"/>
              </a:ext>
            </a:extLst>
          </p:cNvPr>
          <p:cNvCxnSpPr>
            <a:cxnSpLocks/>
          </p:cNvCxnSpPr>
          <p:nvPr/>
        </p:nvCxnSpPr>
        <p:spPr>
          <a:xfrm flipH="1">
            <a:off x="7744837" y="2966313"/>
            <a:ext cx="581449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250E1BC-1AD3-DD1C-391F-D24BAE0E360E}"/>
              </a:ext>
            </a:extLst>
          </p:cNvPr>
          <p:cNvSpPr txBox="1"/>
          <p:nvPr/>
        </p:nvSpPr>
        <p:spPr>
          <a:xfrm>
            <a:off x="8373672" y="2807266"/>
            <a:ext cx="424796" cy="1846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200" dirty="0">
                <a:solidFill>
                  <a:srgbClr val="FF0000"/>
                </a:solidFill>
              </a:rPr>
              <a:t>Return</a:t>
            </a:r>
            <a:endParaRPr kumimoji="0" lang="zh-CN" altLang="en-US" sz="12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F9D71982-F7BA-4C7E-BE56-AFE8414B90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60" y="2171566"/>
            <a:ext cx="2349500" cy="939800"/>
          </a:xfrm>
          <a:prstGeom prst="rect">
            <a:avLst/>
          </a:prstGeom>
        </p:spPr>
      </p:pic>
      <p:sp>
        <p:nvSpPr>
          <p:cNvPr id="23" name="右箭头 22">
            <a:extLst>
              <a:ext uri="{FF2B5EF4-FFF2-40B4-BE49-F238E27FC236}">
                <a16:creationId xmlns:a16="http://schemas.microsoft.com/office/drawing/2014/main" id="{70CB8018-5E53-6D54-9BAF-2AF4D07EB08A}"/>
              </a:ext>
            </a:extLst>
          </p:cNvPr>
          <p:cNvSpPr/>
          <p:nvPr/>
        </p:nvSpPr>
        <p:spPr>
          <a:xfrm>
            <a:off x="3015432" y="2456045"/>
            <a:ext cx="731773" cy="370841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55A823F-E217-3FA3-C908-AA73302FBC72}"/>
              </a:ext>
            </a:extLst>
          </p:cNvPr>
          <p:cNvSpPr txBox="1"/>
          <p:nvPr/>
        </p:nvSpPr>
        <p:spPr>
          <a:xfrm>
            <a:off x="467360" y="4497169"/>
            <a:ext cx="8087452" cy="6463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dirty="0"/>
              <a:t>https://rust-lang.github.io/async-book/04_pinning/01_chapter.html#why-pinning</a:t>
            </a:r>
            <a:endParaRPr lang="en-US" altLang="zh-CN" dirty="0"/>
          </a:p>
          <a:p>
            <a:r>
              <a:rPr lang="en-US" altLang="zh-CN" dirty="0"/>
              <a:t>https://</a:t>
            </a:r>
            <a:r>
              <a:rPr lang="en-US" altLang="zh-CN" dirty="0" err="1"/>
              <a:t>doc.rust-lang.org</a:t>
            </a:r>
            <a:r>
              <a:rPr lang="en-US" altLang="zh-CN" dirty="0"/>
              <a:t>/beta/unstable-book/language-features/</a:t>
            </a:r>
            <a:r>
              <a:rPr lang="en-US" altLang="zh-CN" dirty="0" err="1"/>
              <a:t>generators.html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58126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2"/>
          <p:cNvSpPr/>
          <p:nvPr/>
        </p:nvSpPr>
        <p:spPr>
          <a:xfrm>
            <a:off x="0" y="1"/>
            <a:ext cx="9144000" cy="635533"/>
          </a:xfrm>
          <a:prstGeom prst="rect">
            <a:avLst/>
          </a:prstGeom>
          <a:solidFill>
            <a:srgbClr val="E96D2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2" name="矩形 4"/>
          <p:cNvSpPr/>
          <p:nvPr/>
        </p:nvSpPr>
        <p:spPr>
          <a:xfrm>
            <a:off x="521364" y="330685"/>
            <a:ext cx="77546" cy="237350"/>
          </a:xfrm>
          <a:prstGeom prst="rect">
            <a:avLst/>
          </a:prstGeom>
          <a:solidFill>
            <a:srgbClr val="F5C1E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文本框 15"/>
          <p:cNvSpPr txBox="1"/>
          <p:nvPr/>
        </p:nvSpPr>
        <p:spPr>
          <a:xfrm>
            <a:off x="706860" y="264693"/>
            <a:ext cx="45777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r>
              <a:rPr lang="en-US" dirty="0" err="1"/>
              <a:t>生产实践</a:t>
            </a:r>
            <a:r>
              <a:rPr lang="zh-CN" altLang="en-US" dirty="0"/>
              <a:t> </a:t>
            </a:r>
            <a:r>
              <a:rPr lang="en-US" altLang="zh-CN" dirty="0"/>
              <a:t>– Async lock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F033C20-F745-B163-9745-7C3144FE28B1}"/>
              </a:ext>
            </a:extLst>
          </p:cNvPr>
          <p:cNvSpPr txBox="1"/>
          <p:nvPr/>
        </p:nvSpPr>
        <p:spPr>
          <a:xfrm>
            <a:off x="795130" y="1574358"/>
            <a:ext cx="65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1CAA59C-F1C2-77B5-9454-B22E659C1DE7}"/>
              </a:ext>
            </a:extLst>
          </p:cNvPr>
          <p:cNvGrpSpPr/>
          <p:nvPr/>
        </p:nvGrpSpPr>
        <p:grpSpPr>
          <a:xfrm>
            <a:off x="337756" y="1868510"/>
            <a:ext cx="1670926" cy="1282183"/>
            <a:chOff x="5857057" y="2386853"/>
            <a:chExt cx="1670926" cy="1282183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8E946C49-C2EB-F134-0C65-9FADF500870C}"/>
                </a:ext>
              </a:extLst>
            </p:cNvPr>
            <p:cNvSpPr/>
            <p:nvPr/>
          </p:nvSpPr>
          <p:spPr>
            <a:xfrm>
              <a:off x="5939677" y="2839768"/>
              <a:ext cx="1588306" cy="829268"/>
            </a:xfrm>
            <a:prstGeom prst="roundRect">
              <a:avLst/>
            </a:prstGeom>
            <a:solidFill>
              <a:srgbClr val="00B0F0"/>
            </a:solidFill>
            <a:ln w="12700" cap="flat">
              <a:solidFill>
                <a:schemeClr val="bg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ctr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下箭头 5">
              <a:extLst>
                <a:ext uri="{FF2B5EF4-FFF2-40B4-BE49-F238E27FC236}">
                  <a16:creationId xmlns:a16="http://schemas.microsoft.com/office/drawing/2014/main" id="{9147611E-A67F-0604-AF26-D86B9E015B9F}"/>
                </a:ext>
              </a:extLst>
            </p:cNvPr>
            <p:cNvSpPr/>
            <p:nvPr/>
          </p:nvSpPr>
          <p:spPr>
            <a:xfrm>
              <a:off x="6136932" y="2386853"/>
              <a:ext cx="237528" cy="369794"/>
            </a:xfrm>
            <a:prstGeom prst="downArrow">
              <a:avLst/>
            </a:prstGeom>
            <a:solidFill>
              <a:srgbClr val="FF0000"/>
            </a:solidFill>
            <a:ln w="12700" cap="flat">
              <a:solidFill>
                <a:schemeClr val="bg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下箭头 6">
              <a:extLst>
                <a:ext uri="{FF2B5EF4-FFF2-40B4-BE49-F238E27FC236}">
                  <a16:creationId xmlns:a16="http://schemas.microsoft.com/office/drawing/2014/main" id="{D0816634-20AE-1963-20EF-33D8386B68E6}"/>
                </a:ext>
              </a:extLst>
            </p:cNvPr>
            <p:cNvSpPr/>
            <p:nvPr/>
          </p:nvSpPr>
          <p:spPr>
            <a:xfrm>
              <a:off x="6609181" y="2386853"/>
              <a:ext cx="224166" cy="369794"/>
            </a:xfrm>
            <a:prstGeom prst="downArrow">
              <a:avLst/>
            </a:prstGeom>
            <a:solidFill>
              <a:srgbClr val="FF0000"/>
            </a:solidFill>
            <a:ln w="12700" cap="flat">
              <a:solidFill>
                <a:schemeClr val="bg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下箭头 8">
              <a:extLst>
                <a:ext uri="{FF2B5EF4-FFF2-40B4-BE49-F238E27FC236}">
                  <a16:creationId xmlns:a16="http://schemas.microsoft.com/office/drawing/2014/main" id="{46FCFC23-6DD6-0170-EAD7-DCA549882D70}"/>
                </a:ext>
              </a:extLst>
            </p:cNvPr>
            <p:cNvSpPr/>
            <p:nvPr/>
          </p:nvSpPr>
          <p:spPr>
            <a:xfrm>
              <a:off x="7097463" y="2386853"/>
              <a:ext cx="224166" cy="369794"/>
            </a:xfrm>
            <a:prstGeom prst="downArrow">
              <a:avLst/>
            </a:prstGeom>
            <a:solidFill>
              <a:srgbClr val="FF0000"/>
            </a:solidFill>
            <a:ln w="12700" cap="flat">
              <a:solidFill>
                <a:schemeClr val="bg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542E8E1-7150-99E7-007C-D9925B0E2C53}"/>
                </a:ext>
              </a:extLst>
            </p:cNvPr>
            <p:cNvSpPr txBox="1"/>
            <p:nvPr/>
          </p:nvSpPr>
          <p:spPr>
            <a:xfrm>
              <a:off x="5857057" y="2403393"/>
              <a:ext cx="280526" cy="1615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0" tIns="0" rIns="0" bIns="0" numCol="1" spcCol="38100" rtlCol="0" anchor="t">
              <a:sp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1050" dirty="0"/>
                <a:t>Req0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07804D-8265-4F80-3517-4F3FBB4CA971}"/>
                </a:ext>
              </a:extLst>
            </p:cNvPr>
            <p:cNvSpPr txBox="1"/>
            <p:nvPr/>
          </p:nvSpPr>
          <p:spPr>
            <a:xfrm>
              <a:off x="6364630" y="2410167"/>
              <a:ext cx="280526" cy="1615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0" tIns="0" rIns="0" bIns="0" numCol="1" spcCol="38100" rtlCol="0" anchor="t">
              <a:sp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1050" dirty="0"/>
                <a:t>Req1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250E95E-9581-F91E-6761-F9A59389251F}"/>
                </a:ext>
              </a:extLst>
            </p:cNvPr>
            <p:cNvSpPr txBox="1"/>
            <p:nvPr/>
          </p:nvSpPr>
          <p:spPr>
            <a:xfrm>
              <a:off x="6855267" y="2407788"/>
              <a:ext cx="280526" cy="1615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0" tIns="0" rIns="0" bIns="0" numCol="1" spcCol="38100" rtlCol="0" anchor="t">
              <a:sp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1050" dirty="0"/>
                <a:t>Req2</a:t>
              </a:r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CEC40CDB-A2CE-0CF0-5DC7-042B9C431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524" y="1004236"/>
            <a:ext cx="6790618" cy="320432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48C0533-7AD4-B407-AF7C-C9342879A996}"/>
              </a:ext>
            </a:extLst>
          </p:cNvPr>
          <p:cNvSpPr txBox="1"/>
          <p:nvPr/>
        </p:nvSpPr>
        <p:spPr>
          <a:xfrm>
            <a:off x="514818" y="2598902"/>
            <a:ext cx="1399422" cy="2769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Memory cache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2020BFB-8390-A8EB-091A-F6C4765B76CD}"/>
              </a:ext>
            </a:extLst>
          </p:cNvPr>
          <p:cNvSpPr txBox="1"/>
          <p:nvPr/>
        </p:nvSpPr>
        <p:spPr>
          <a:xfrm>
            <a:off x="4572000" y="4617197"/>
            <a:ext cx="4572000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sz="1400" dirty="0"/>
              <a:t>https://docs.rs/tokio/1.28.2/tokio/sync/struct.Mutex.html#which-kind-of-mutex-should-you-use</a:t>
            </a:r>
          </a:p>
        </p:txBody>
      </p:sp>
    </p:spTree>
    <p:extLst>
      <p:ext uri="{BB962C8B-B14F-4D97-AF65-F5344CB8AC3E}">
        <p14:creationId xmlns:p14="http://schemas.microsoft.com/office/powerpoint/2010/main" val="175213536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3664</TotalTime>
  <Words>740</Words>
  <Application>Microsoft Macintosh PowerPoint</Application>
  <PresentationFormat>全屏显示(16:9)</PresentationFormat>
  <Paragraphs>163</Paragraphs>
  <Slides>22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7" baseType="lpstr">
      <vt:lpstr>等线</vt:lpstr>
      <vt:lpstr>微软雅黑</vt:lpstr>
      <vt:lpstr>Alibaba PuHuiTi 2.0 105 Heavy</vt:lpstr>
      <vt:lpstr>Alibaba PuHuiTi 2.0 85 Bold</vt:lpstr>
      <vt:lpstr>Alibaba PuHuiTi B</vt:lpstr>
      <vt:lpstr>Alibaba PuHuiTi M</vt:lpstr>
      <vt:lpstr>Source Serif 4</vt:lpstr>
      <vt:lpstr>Arial</vt:lpstr>
      <vt:lpstr>Calibri</vt:lpstr>
      <vt:lpstr>Calibri Light</vt:lpstr>
      <vt:lpstr>Poppins</vt:lpstr>
      <vt:lpstr>Poppins Medium</vt:lpstr>
      <vt:lpstr>Roboto Light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春韶 任</cp:lastModifiedBy>
  <cp:revision>168</cp:revision>
  <dcterms:modified xsi:type="dcterms:W3CDTF">2023-06-15T09:07:13Z</dcterms:modified>
</cp:coreProperties>
</file>